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7" r:id="rId2"/>
    <p:sldId id="291" r:id="rId3"/>
    <p:sldId id="315" r:id="rId4"/>
    <p:sldId id="331" r:id="rId5"/>
    <p:sldId id="338" r:id="rId6"/>
    <p:sldId id="339" r:id="rId7"/>
    <p:sldId id="340" r:id="rId8"/>
    <p:sldId id="350" r:id="rId9"/>
    <p:sldId id="351" r:id="rId10"/>
    <p:sldId id="348" r:id="rId11"/>
    <p:sldId id="34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134"/>
    <a:srgbClr val="072A41"/>
    <a:srgbClr val="071833"/>
    <a:srgbClr val="082132"/>
    <a:srgbClr val="0A2B42"/>
    <a:srgbClr val="192E3C"/>
    <a:srgbClr val="0B2E45"/>
    <a:srgbClr val="0C1D44"/>
    <a:srgbClr val="0C1544"/>
    <a:srgbClr val="0C2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B02208-4A9C-4B15-B64D-4A12E42AF482}" v="12" dt="2019-05-17T18:29:13.3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1" autoAdjust="0"/>
  </p:normalViewPr>
  <p:slideViewPr>
    <p:cSldViewPr>
      <p:cViewPr varScale="1">
        <p:scale>
          <a:sx n="106" d="100"/>
          <a:sy n="106" d="100"/>
        </p:scale>
        <p:origin x="114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P. Rofman" userId="be1aeb56-485d-4e14-9b98-0ef5171754df" providerId="ADAL" clId="{7C51F117-94EF-4486-97A2-5D7903B47FFA}"/>
    <pc:docChg chg="modSld">
      <pc:chgData name="Rafael P. Rofman" userId="be1aeb56-485d-4e14-9b98-0ef5171754df" providerId="ADAL" clId="{7C51F117-94EF-4486-97A2-5D7903B47FFA}" dt="2019-05-17T18:29:13.341" v="11" actId="20577"/>
      <pc:docMkLst>
        <pc:docMk/>
      </pc:docMkLst>
      <pc:sldChg chg="modSp">
        <pc:chgData name="Rafael P. Rofman" userId="be1aeb56-485d-4e14-9b98-0ef5171754df" providerId="ADAL" clId="{7C51F117-94EF-4486-97A2-5D7903B47FFA}" dt="2019-05-17T18:28:51.541" v="8" actId="20577"/>
        <pc:sldMkLst>
          <pc:docMk/>
          <pc:sldMk cId="92831876" sldId="348"/>
        </pc:sldMkLst>
        <pc:spChg chg="mod">
          <ac:chgData name="Rafael P. Rofman" userId="be1aeb56-485d-4e14-9b98-0ef5171754df" providerId="ADAL" clId="{7C51F117-94EF-4486-97A2-5D7903B47FFA}" dt="2019-05-17T18:28:51.541" v="8" actId="20577"/>
          <ac:spMkLst>
            <pc:docMk/>
            <pc:sldMk cId="92831876" sldId="348"/>
            <ac:spMk id="4" creationId="{00000000-0000-0000-0000-000000000000}"/>
          </ac:spMkLst>
        </pc:spChg>
      </pc:sldChg>
      <pc:sldChg chg="modSp">
        <pc:chgData name="Rafael P. Rofman" userId="be1aeb56-485d-4e14-9b98-0ef5171754df" providerId="ADAL" clId="{7C51F117-94EF-4486-97A2-5D7903B47FFA}" dt="2019-05-17T18:29:13.341" v="11" actId="20577"/>
        <pc:sldMkLst>
          <pc:docMk/>
          <pc:sldMk cId="4015105799" sldId="350"/>
        </pc:sldMkLst>
        <pc:spChg chg="mod">
          <ac:chgData name="Rafael P. Rofman" userId="be1aeb56-485d-4e14-9b98-0ef5171754df" providerId="ADAL" clId="{7C51F117-94EF-4486-97A2-5D7903B47FFA}" dt="2019-05-17T18:29:13.341" v="11" actId="20577"/>
          <ac:spMkLst>
            <pc:docMk/>
            <pc:sldMk cId="4015105799" sldId="350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21370\Documents\ra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worldbankgroup-my.sharepoint.com/personal/rrofman_worldbank_org/Documents/Documents/activos/argentina/ageing/Techint/grafic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332916\Box%20Sync\World%20Bank\Aging%20-%20Uruguay\Edici&#243;n\Excel\Cap%201%20(Rofman,%20Amarante%20y%20Apella)%20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21370\Box%20Sync\Documents\activos\seminarios\HDweek%202017\Copy%20of%20Data_Extract_From_WDI_Centr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89447062258953E-2"/>
          <c:y val="2.5191345655527071E-2"/>
          <c:w val="0.84319563993323621"/>
          <c:h val="0.8623784623290459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[Book1]Sheet1!$C$3</c:f>
              <c:strCache>
                <c:ptCount val="1"/>
                <c:pt idx="0">
                  <c:v>Expectativa de vida al nacer</c:v>
                </c:pt>
              </c:strCache>
            </c:strRef>
          </c:tx>
          <c:xVal>
            <c:numRef>
              <c:f>[Book1]Sheet1!$D$2:$AK$2</c:f>
              <c:numCache>
                <c:formatCode>General</c:formatCode>
                <c:ptCount val="34"/>
                <c:pt idx="0">
                  <c:v>1869</c:v>
                </c:pt>
                <c:pt idx="1">
                  <c:v>1895</c:v>
                </c:pt>
                <c:pt idx="2">
                  <c:v>1914</c:v>
                </c:pt>
                <c:pt idx="3">
                  <c:v>1947</c:v>
                </c:pt>
                <c:pt idx="4">
                  <c:v>1952.5</c:v>
                </c:pt>
                <c:pt idx="5">
                  <c:v>1957.5</c:v>
                </c:pt>
                <c:pt idx="6">
                  <c:v>1962.5</c:v>
                </c:pt>
                <c:pt idx="7">
                  <c:v>1967.5</c:v>
                </c:pt>
                <c:pt idx="8">
                  <c:v>1972.5</c:v>
                </c:pt>
                <c:pt idx="9">
                  <c:v>1977.5</c:v>
                </c:pt>
                <c:pt idx="10">
                  <c:v>1982.5</c:v>
                </c:pt>
                <c:pt idx="11">
                  <c:v>1987.5</c:v>
                </c:pt>
                <c:pt idx="12">
                  <c:v>1992.5</c:v>
                </c:pt>
                <c:pt idx="13">
                  <c:v>1997.5</c:v>
                </c:pt>
                <c:pt idx="14">
                  <c:v>2002.5</c:v>
                </c:pt>
                <c:pt idx="15">
                  <c:v>2007.5</c:v>
                </c:pt>
                <c:pt idx="16">
                  <c:v>2012.5</c:v>
                </c:pt>
                <c:pt idx="17">
                  <c:v>2017.5</c:v>
                </c:pt>
                <c:pt idx="18">
                  <c:v>2022.5</c:v>
                </c:pt>
                <c:pt idx="19">
                  <c:v>2027.5</c:v>
                </c:pt>
                <c:pt idx="20">
                  <c:v>2032.5</c:v>
                </c:pt>
                <c:pt idx="21">
                  <c:v>2037.5</c:v>
                </c:pt>
                <c:pt idx="22">
                  <c:v>2042.5</c:v>
                </c:pt>
                <c:pt idx="23">
                  <c:v>2047.5</c:v>
                </c:pt>
                <c:pt idx="24">
                  <c:v>2052.5</c:v>
                </c:pt>
                <c:pt idx="25">
                  <c:v>2057.5</c:v>
                </c:pt>
                <c:pt idx="26">
                  <c:v>2062.5</c:v>
                </c:pt>
                <c:pt idx="27">
                  <c:v>2067.5</c:v>
                </c:pt>
                <c:pt idx="28">
                  <c:v>2072.5</c:v>
                </c:pt>
                <c:pt idx="29">
                  <c:v>2077.5</c:v>
                </c:pt>
                <c:pt idx="30">
                  <c:v>2082.5</c:v>
                </c:pt>
                <c:pt idx="31">
                  <c:v>2087.5</c:v>
                </c:pt>
                <c:pt idx="32">
                  <c:v>2092.5</c:v>
                </c:pt>
                <c:pt idx="33">
                  <c:v>2097.5</c:v>
                </c:pt>
              </c:numCache>
            </c:numRef>
          </c:xVal>
          <c:yVal>
            <c:numRef>
              <c:f>[Book1]Sheet1!$D$3:$AK$3</c:f>
              <c:numCache>
                <c:formatCode>General</c:formatCode>
                <c:ptCount val="34"/>
                <c:pt idx="1">
                  <c:v>40</c:v>
                </c:pt>
                <c:pt idx="2">
                  <c:v>48.5</c:v>
                </c:pt>
                <c:pt idx="3">
                  <c:v>61.1</c:v>
                </c:pt>
                <c:pt idx="4" formatCode="0.0">
                  <c:v>62.55</c:v>
                </c:pt>
                <c:pt idx="5" formatCode="0.0">
                  <c:v>64.55</c:v>
                </c:pt>
                <c:pt idx="6" formatCode="0.0">
                  <c:v>65.27</c:v>
                </c:pt>
                <c:pt idx="7" formatCode="0.0">
                  <c:v>65.8</c:v>
                </c:pt>
                <c:pt idx="8" formatCode="0.0">
                  <c:v>67.239999999999995</c:v>
                </c:pt>
                <c:pt idx="9" formatCode="0.0">
                  <c:v>68.67</c:v>
                </c:pt>
                <c:pt idx="10" formatCode="0.0">
                  <c:v>70.17</c:v>
                </c:pt>
                <c:pt idx="11" formatCode="0.0">
                  <c:v>71.02</c:v>
                </c:pt>
                <c:pt idx="12" formatCode="0.0">
                  <c:v>72.150000000000006</c:v>
                </c:pt>
                <c:pt idx="13" formatCode="0.0">
                  <c:v>73.290000000000006</c:v>
                </c:pt>
                <c:pt idx="14" formatCode="0.0">
                  <c:v>74.36</c:v>
                </c:pt>
                <c:pt idx="15" formatCode="0.0">
                  <c:v>75.180000000000007</c:v>
                </c:pt>
                <c:pt idx="16" formatCode="0.0">
                  <c:v>76.010000000000005</c:v>
                </c:pt>
                <c:pt idx="17" formatCode="0.0">
                  <c:v>76.77</c:v>
                </c:pt>
                <c:pt idx="18" formatCode="0.0">
                  <c:v>77.48</c:v>
                </c:pt>
                <c:pt idx="19" formatCode="0.0">
                  <c:v>78.25</c:v>
                </c:pt>
                <c:pt idx="20" formatCode="0.0">
                  <c:v>78.900000000000006</c:v>
                </c:pt>
                <c:pt idx="21" formatCode="0.0">
                  <c:v>79.53</c:v>
                </c:pt>
                <c:pt idx="22" formatCode="0.0">
                  <c:v>80.150000000000006</c:v>
                </c:pt>
                <c:pt idx="23" formatCode="0.0">
                  <c:v>80.73</c:v>
                </c:pt>
                <c:pt idx="24" formatCode="0.0">
                  <c:v>81.430000000000007</c:v>
                </c:pt>
                <c:pt idx="25" formatCode="0.0">
                  <c:v>82</c:v>
                </c:pt>
                <c:pt idx="26" formatCode="0.0">
                  <c:v>82.6</c:v>
                </c:pt>
                <c:pt idx="27" formatCode="0.0">
                  <c:v>83.11</c:v>
                </c:pt>
                <c:pt idx="28" formatCode="0.0">
                  <c:v>83.58</c:v>
                </c:pt>
                <c:pt idx="29" formatCode="0.0">
                  <c:v>84.07</c:v>
                </c:pt>
                <c:pt idx="30" formatCode="0.0">
                  <c:v>84.57</c:v>
                </c:pt>
                <c:pt idx="31" formatCode="0.0">
                  <c:v>84.99</c:v>
                </c:pt>
                <c:pt idx="32" formatCode="0.0">
                  <c:v>85.4</c:v>
                </c:pt>
                <c:pt idx="33" formatCode="0.0">
                  <c:v>85.77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A3D-40CF-A981-941C8EC36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4880896"/>
        <c:axId val="464885600"/>
      </c:scatterChart>
      <c:scatterChart>
        <c:scatterStyle val="smoothMarker"/>
        <c:varyColors val="0"/>
        <c:ser>
          <c:idx val="1"/>
          <c:order val="1"/>
          <c:tx>
            <c:strRef>
              <c:f>[Book1]Sheet1!$C$4</c:f>
              <c:strCache>
                <c:ptCount val="1"/>
                <c:pt idx="0">
                  <c:v>Hijos por mujer</c:v>
                </c:pt>
              </c:strCache>
            </c:strRef>
          </c:tx>
          <c:xVal>
            <c:numRef>
              <c:f>[Book1]Sheet1!$D$2:$AK$2</c:f>
              <c:numCache>
                <c:formatCode>General</c:formatCode>
                <c:ptCount val="34"/>
                <c:pt idx="0">
                  <c:v>1869</c:v>
                </c:pt>
                <c:pt idx="1">
                  <c:v>1895</c:v>
                </c:pt>
                <c:pt idx="2">
                  <c:v>1914</c:v>
                </c:pt>
                <c:pt idx="3">
                  <c:v>1947</c:v>
                </c:pt>
                <c:pt idx="4">
                  <c:v>1952.5</c:v>
                </c:pt>
                <c:pt idx="5">
                  <c:v>1957.5</c:v>
                </c:pt>
                <c:pt idx="6">
                  <c:v>1962.5</c:v>
                </c:pt>
                <c:pt idx="7">
                  <c:v>1967.5</c:v>
                </c:pt>
                <c:pt idx="8">
                  <c:v>1972.5</c:v>
                </c:pt>
                <c:pt idx="9">
                  <c:v>1977.5</c:v>
                </c:pt>
                <c:pt idx="10">
                  <c:v>1982.5</c:v>
                </c:pt>
                <c:pt idx="11">
                  <c:v>1987.5</c:v>
                </c:pt>
                <c:pt idx="12">
                  <c:v>1992.5</c:v>
                </c:pt>
                <c:pt idx="13">
                  <c:v>1997.5</c:v>
                </c:pt>
                <c:pt idx="14">
                  <c:v>2002.5</c:v>
                </c:pt>
                <c:pt idx="15">
                  <c:v>2007.5</c:v>
                </c:pt>
                <c:pt idx="16">
                  <c:v>2012.5</c:v>
                </c:pt>
                <c:pt idx="17">
                  <c:v>2017.5</c:v>
                </c:pt>
                <c:pt idx="18">
                  <c:v>2022.5</c:v>
                </c:pt>
                <c:pt idx="19">
                  <c:v>2027.5</c:v>
                </c:pt>
                <c:pt idx="20">
                  <c:v>2032.5</c:v>
                </c:pt>
                <c:pt idx="21">
                  <c:v>2037.5</c:v>
                </c:pt>
                <c:pt idx="22">
                  <c:v>2042.5</c:v>
                </c:pt>
                <c:pt idx="23">
                  <c:v>2047.5</c:v>
                </c:pt>
                <c:pt idx="24">
                  <c:v>2052.5</c:v>
                </c:pt>
                <c:pt idx="25">
                  <c:v>2057.5</c:v>
                </c:pt>
                <c:pt idx="26">
                  <c:v>2062.5</c:v>
                </c:pt>
                <c:pt idx="27">
                  <c:v>2067.5</c:v>
                </c:pt>
                <c:pt idx="28">
                  <c:v>2072.5</c:v>
                </c:pt>
                <c:pt idx="29">
                  <c:v>2077.5</c:v>
                </c:pt>
                <c:pt idx="30">
                  <c:v>2082.5</c:v>
                </c:pt>
                <c:pt idx="31">
                  <c:v>2087.5</c:v>
                </c:pt>
                <c:pt idx="32">
                  <c:v>2092.5</c:v>
                </c:pt>
                <c:pt idx="33">
                  <c:v>2097.5</c:v>
                </c:pt>
              </c:numCache>
            </c:numRef>
          </c:xVal>
          <c:yVal>
            <c:numRef>
              <c:f>[Book1]Sheet1!$D$4:$AK$4</c:f>
              <c:numCache>
                <c:formatCode>General</c:formatCode>
                <c:ptCount val="34"/>
                <c:pt idx="0">
                  <c:v>6.8</c:v>
                </c:pt>
                <c:pt idx="1">
                  <c:v>7</c:v>
                </c:pt>
                <c:pt idx="2">
                  <c:v>5.3</c:v>
                </c:pt>
                <c:pt idx="3">
                  <c:v>3.2</c:v>
                </c:pt>
                <c:pt idx="4" formatCode="0.00">
                  <c:v>3.1539999999999999</c:v>
                </c:pt>
                <c:pt idx="5" formatCode="0.00">
                  <c:v>3.1269999999999998</c:v>
                </c:pt>
                <c:pt idx="6" formatCode="0.00">
                  <c:v>3.09</c:v>
                </c:pt>
                <c:pt idx="7" formatCode="0.00">
                  <c:v>3.0489999999999999</c:v>
                </c:pt>
                <c:pt idx="8" formatCode="0.00">
                  <c:v>3.1459999999999999</c:v>
                </c:pt>
                <c:pt idx="9" formatCode="0.00">
                  <c:v>3.44</c:v>
                </c:pt>
                <c:pt idx="10" formatCode="0.00">
                  <c:v>3.15</c:v>
                </c:pt>
                <c:pt idx="11" formatCode="0.00">
                  <c:v>3.0529999999999999</c:v>
                </c:pt>
                <c:pt idx="12" formatCode="0.00">
                  <c:v>2.9</c:v>
                </c:pt>
                <c:pt idx="13" formatCode="0.00">
                  <c:v>2.63</c:v>
                </c:pt>
                <c:pt idx="14" formatCode="0.00">
                  <c:v>2.35</c:v>
                </c:pt>
                <c:pt idx="15" formatCode="0.00">
                  <c:v>2.254</c:v>
                </c:pt>
                <c:pt idx="16" formatCode="0.00">
                  <c:v>2.1669999999999998</c:v>
                </c:pt>
                <c:pt idx="17" formatCode="0.00">
                  <c:v>2.089</c:v>
                </c:pt>
                <c:pt idx="18" formatCode="0.00">
                  <c:v>2.0190000000000001</c:v>
                </c:pt>
                <c:pt idx="19" formatCode="0.00">
                  <c:v>1.9570000000000001</c:v>
                </c:pt>
                <c:pt idx="20" formatCode="0.00">
                  <c:v>1.9019999999999999</c:v>
                </c:pt>
                <c:pt idx="21" formatCode="0.00">
                  <c:v>1.8520000000000001</c:v>
                </c:pt>
                <c:pt idx="22" formatCode="0.00">
                  <c:v>1.8089999999999999</c:v>
                </c:pt>
                <c:pt idx="23" formatCode="0.00">
                  <c:v>1.77</c:v>
                </c:pt>
                <c:pt idx="24" formatCode="0.00">
                  <c:v>1.7370000000000001</c:v>
                </c:pt>
                <c:pt idx="25" formatCode="0.00">
                  <c:v>1.7070000000000001</c:v>
                </c:pt>
                <c:pt idx="26" formatCode="0.00">
                  <c:v>1.681</c:v>
                </c:pt>
                <c:pt idx="27" formatCode="0.00">
                  <c:v>1.6579999999999999</c:v>
                </c:pt>
                <c:pt idx="28" formatCode="0.00">
                  <c:v>1.6379999999999999</c:v>
                </c:pt>
                <c:pt idx="29" formatCode="0.00">
                  <c:v>1.62</c:v>
                </c:pt>
                <c:pt idx="30" formatCode="0.00">
                  <c:v>1.6180000000000001</c:v>
                </c:pt>
                <c:pt idx="31" formatCode="0.00">
                  <c:v>1.633</c:v>
                </c:pt>
                <c:pt idx="32" formatCode="0.00">
                  <c:v>1.6679999999999999</c:v>
                </c:pt>
                <c:pt idx="33" formatCode="0.00">
                  <c:v>1.7050000000000001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A3D-40CF-A981-941C8EC36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4894616"/>
        <c:axId val="464884032"/>
      </c:scatterChart>
      <c:valAx>
        <c:axId val="464880896"/>
        <c:scaling>
          <c:orientation val="minMax"/>
          <c:max val="210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64885600"/>
        <c:crosses val="autoZero"/>
        <c:crossBetween val="midCat"/>
      </c:valAx>
      <c:valAx>
        <c:axId val="464885600"/>
        <c:scaling>
          <c:orientation val="minMax"/>
          <c:max val="90"/>
          <c:min val="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0070C0"/>
                    </a:solidFill>
                  </a:defRPr>
                </a:pPr>
                <a:r>
                  <a:rPr lang="en-US" sz="1600">
                    <a:solidFill>
                      <a:srgbClr val="0070C0"/>
                    </a:solidFill>
                  </a:rPr>
                  <a:t>Expectativa</a:t>
                </a:r>
                <a:r>
                  <a:rPr lang="en-US" sz="1600" baseline="0">
                    <a:solidFill>
                      <a:srgbClr val="0070C0"/>
                    </a:solidFill>
                  </a:rPr>
                  <a:t> de vida al nacer</a:t>
                </a:r>
                <a:endParaRPr lang="en-US" sz="1600">
                  <a:solidFill>
                    <a:srgbClr val="0070C0"/>
                  </a:solidFill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64880896"/>
        <c:crosses val="autoZero"/>
        <c:crossBetween val="midCat"/>
      </c:valAx>
      <c:valAx>
        <c:axId val="464884032"/>
        <c:scaling>
          <c:orientation val="minMax"/>
          <c:max val="8"/>
          <c:min val="1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C00000"/>
                    </a:solidFill>
                  </a:defRPr>
                </a:pPr>
                <a:r>
                  <a:rPr lang="en-US" sz="1800">
                    <a:solidFill>
                      <a:srgbClr val="C00000"/>
                    </a:solidFill>
                  </a:rPr>
                  <a:t>Hijos</a:t>
                </a:r>
                <a:r>
                  <a:rPr lang="en-US" sz="1800" baseline="0">
                    <a:solidFill>
                      <a:srgbClr val="C00000"/>
                    </a:solidFill>
                  </a:rPr>
                  <a:t> por mujer</a:t>
                </a:r>
                <a:endParaRPr lang="en-US" sz="1800">
                  <a:solidFill>
                    <a:srgbClr val="C00000"/>
                  </a:solidFill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64894616"/>
        <c:crosses val="max"/>
        <c:crossBetween val="midCat"/>
      </c:valAx>
      <c:valAx>
        <c:axId val="464894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4884032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452161716889409E-2"/>
          <c:y val="0.11625590341139881"/>
          <c:w val="0.91802629345739595"/>
          <c:h val="0.81763327765888438"/>
        </c:manualLayout>
      </c:layout>
      <c:lineChart>
        <c:grouping val="standard"/>
        <c:varyColors val="0"/>
        <c:ser>
          <c:idx val="1"/>
          <c:order val="0"/>
          <c:tx>
            <c:v>sólo Demografía</c:v>
          </c:tx>
          <c:marker>
            <c:symbol val="none"/>
          </c:marker>
          <c:cat>
            <c:numRef>
              <c:f>'[rap.xlsx]Sheet7 (2)'!$C$3:$CO$3</c:f>
              <c:numCache>
                <c:formatCode>General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'[rap.xlsx]Sheet7 (2)'!$C$14:$CO$14</c:f>
              <c:numCache>
                <c:formatCode>0%</c:formatCode>
                <c:ptCount val="91"/>
                <c:pt idx="0">
                  <c:v>0.6180629444603063</c:v>
                </c:pt>
                <c:pt idx="1">
                  <c:v>0.61898372611140828</c:v>
                </c:pt>
                <c:pt idx="2">
                  <c:v>0.61985117211825602</c:v>
                </c:pt>
                <c:pt idx="3">
                  <c:v>0.62068581291475433</c:v>
                </c:pt>
                <c:pt idx="4">
                  <c:v>0.62152314819345278</c:v>
                </c:pt>
                <c:pt idx="5">
                  <c:v>0.62250903514574707</c:v>
                </c:pt>
                <c:pt idx="6">
                  <c:v>0.62270352170068421</c:v>
                </c:pt>
                <c:pt idx="7">
                  <c:v>0.62319933402401573</c:v>
                </c:pt>
                <c:pt idx="8">
                  <c:v>0.62390808961204824</c:v>
                </c:pt>
                <c:pt idx="9">
                  <c:v>0.62472521728299746</c:v>
                </c:pt>
                <c:pt idx="10">
                  <c:v>0.62559457822274722</c:v>
                </c:pt>
                <c:pt idx="11">
                  <c:v>0.62614154026749536</c:v>
                </c:pt>
                <c:pt idx="12">
                  <c:v>0.62666672598769657</c:v>
                </c:pt>
                <c:pt idx="13">
                  <c:v>0.62719682801351373</c:v>
                </c:pt>
                <c:pt idx="14">
                  <c:v>0.62781993400206204</c:v>
                </c:pt>
                <c:pt idx="15">
                  <c:v>0.62855031297575792</c:v>
                </c:pt>
                <c:pt idx="16">
                  <c:v>0.62898826662075169</c:v>
                </c:pt>
                <c:pt idx="17">
                  <c:v>0.62949087712583973</c:v>
                </c:pt>
                <c:pt idx="18">
                  <c:v>0.63007089828077745</c:v>
                </c:pt>
                <c:pt idx="19">
                  <c:v>0.63069001165398164</c:v>
                </c:pt>
                <c:pt idx="20">
                  <c:v>0.63129716629354815</c:v>
                </c:pt>
                <c:pt idx="21">
                  <c:v>0.63165047766435856</c:v>
                </c:pt>
                <c:pt idx="22">
                  <c:v>0.63199284997897698</c:v>
                </c:pt>
                <c:pt idx="23">
                  <c:v>0.63228970826806308</c:v>
                </c:pt>
                <c:pt idx="24">
                  <c:v>0.63252629622433443</c:v>
                </c:pt>
                <c:pt idx="25">
                  <c:v>0.6326972949554055</c:v>
                </c:pt>
                <c:pt idx="26">
                  <c:v>0.63266379311236198</c:v>
                </c:pt>
                <c:pt idx="27">
                  <c:v>0.63256908782771215</c:v>
                </c:pt>
                <c:pt idx="28">
                  <c:v>0.6324013918100827</c:v>
                </c:pt>
                <c:pt idx="29">
                  <c:v>0.63215232659896614</c:v>
                </c:pt>
                <c:pt idx="30">
                  <c:v>0.63181492361253699</c:v>
                </c:pt>
                <c:pt idx="31">
                  <c:v>0.63128520981598779</c:v>
                </c:pt>
                <c:pt idx="32">
                  <c:v>0.63071968493946517</c:v>
                </c:pt>
                <c:pt idx="33">
                  <c:v>0.63013285310896261</c:v>
                </c:pt>
                <c:pt idx="34">
                  <c:v>0.62955710570401724</c:v>
                </c:pt>
                <c:pt idx="35">
                  <c:v>0.62903464660832609</c:v>
                </c:pt>
                <c:pt idx="36">
                  <c:v>0.62857825242259457</c:v>
                </c:pt>
                <c:pt idx="37">
                  <c:v>0.62820932452408218</c:v>
                </c:pt>
                <c:pt idx="38">
                  <c:v>0.627917006976354</c:v>
                </c:pt>
                <c:pt idx="39">
                  <c:v>0.6277520369608155</c:v>
                </c:pt>
                <c:pt idx="40">
                  <c:v>0.62777387880641</c:v>
                </c:pt>
                <c:pt idx="41">
                  <c:v>0.62803123904448543</c:v>
                </c:pt>
                <c:pt idx="42">
                  <c:v>0.62846902938607085</c:v>
                </c:pt>
                <c:pt idx="43">
                  <c:v>0.62907507783335015</c:v>
                </c:pt>
                <c:pt idx="44">
                  <c:v>0.62973026253527642</c:v>
                </c:pt>
                <c:pt idx="45">
                  <c:v>0.63026267078624099</c:v>
                </c:pt>
                <c:pt idx="46">
                  <c:v>0.63072216252066537</c:v>
                </c:pt>
                <c:pt idx="47">
                  <c:v>0.63095488124202082</c:v>
                </c:pt>
                <c:pt idx="48">
                  <c:v>0.63094152170098217</c:v>
                </c:pt>
                <c:pt idx="49">
                  <c:v>0.63073125229171645</c:v>
                </c:pt>
                <c:pt idx="50">
                  <c:v>0.63041002797029078</c:v>
                </c:pt>
                <c:pt idx="51">
                  <c:v>0.63027920798136572</c:v>
                </c:pt>
                <c:pt idx="52">
                  <c:v>0.6300819698098491</c:v>
                </c:pt>
                <c:pt idx="53">
                  <c:v>0.62980360574691274</c:v>
                </c:pt>
                <c:pt idx="54">
                  <c:v>0.6294291178548943</c:v>
                </c:pt>
                <c:pt idx="55">
                  <c:v>0.62893846895009897</c:v>
                </c:pt>
                <c:pt idx="56">
                  <c:v>0.62865503304788151</c:v>
                </c:pt>
                <c:pt idx="57">
                  <c:v>0.6282576690026177</c:v>
                </c:pt>
                <c:pt idx="58">
                  <c:v>0.62770973140004205</c:v>
                </c:pt>
                <c:pt idx="59">
                  <c:v>0.62701069578757562</c:v>
                </c:pt>
                <c:pt idx="60">
                  <c:v>0.62618642242260669</c:v>
                </c:pt>
                <c:pt idx="61">
                  <c:v>0.62556863873731317</c:v>
                </c:pt>
                <c:pt idx="62">
                  <c:v>0.62474536875293551</c:v>
                </c:pt>
                <c:pt idx="63">
                  <c:v>0.62378318201574956</c:v>
                </c:pt>
                <c:pt idx="64">
                  <c:v>0.62270377961096868</c:v>
                </c:pt>
                <c:pt idx="65">
                  <c:v>0.62145721272485277</c:v>
                </c:pt>
                <c:pt idx="66">
                  <c:v>0.62034845454537146</c:v>
                </c:pt>
                <c:pt idx="67">
                  <c:v>0.61906415059029962</c:v>
                </c:pt>
                <c:pt idx="68">
                  <c:v>0.61758286536368634</c:v>
                </c:pt>
                <c:pt idx="69">
                  <c:v>0.61591390171887272</c:v>
                </c:pt>
                <c:pt idx="70">
                  <c:v>0.61411104649505166</c:v>
                </c:pt>
                <c:pt idx="71">
                  <c:v>0.61269252676323294</c:v>
                </c:pt>
                <c:pt idx="72">
                  <c:v>0.61126522649205961</c:v>
                </c:pt>
                <c:pt idx="73">
                  <c:v>0.60975330557808005</c:v>
                </c:pt>
                <c:pt idx="74">
                  <c:v>0.60817423589193387</c:v>
                </c:pt>
                <c:pt idx="75">
                  <c:v>0.60652701319696123</c:v>
                </c:pt>
                <c:pt idx="76">
                  <c:v>0.60528645447136442</c:v>
                </c:pt>
                <c:pt idx="77">
                  <c:v>0.60393572297645759</c:v>
                </c:pt>
                <c:pt idx="78">
                  <c:v>0.60248136412086539</c:v>
                </c:pt>
                <c:pt idx="79">
                  <c:v>0.6009336755182465</c:v>
                </c:pt>
                <c:pt idx="80">
                  <c:v>0.5992851629983732</c:v>
                </c:pt>
                <c:pt idx="81">
                  <c:v>0.59809119364472674</c:v>
                </c:pt>
                <c:pt idx="82">
                  <c:v>0.59676668553618917</c:v>
                </c:pt>
                <c:pt idx="83">
                  <c:v>0.59528884094005607</c:v>
                </c:pt>
                <c:pt idx="84">
                  <c:v>0.59365798765771738</c:v>
                </c:pt>
                <c:pt idx="85">
                  <c:v>0.59189371457657547</c:v>
                </c:pt>
                <c:pt idx="86">
                  <c:v>0.59066985822273832</c:v>
                </c:pt>
                <c:pt idx="87">
                  <c:v>0.5892498711170101</c:v>
                </c:pt>
                <c:pt idx="88">
                  <c:v>0.58765422829645209</c:v>
                </c:pt>
                <c:pt idx="89">
                  <c:v>0.58593121928256509</c:v>
                </c:pt>
                <c:pt idx="90">
                  <c:v>0.5841052976873039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DD-4D90-922D-DFCFF91799B2}"/>
            </c:ext>
          </c:extLst>
        </c:ser>
        <c:ser>
          <c:idx val="2"/>
          <c:order val="1"/>
          <c:tx>
            <c:v>Con cierre de brecha por genero</c:v>
          </c:tx>
          <c:marker>
            <c:symbol val="none"/>
          </c:marker>
          <c:cat>
            <c:numRef>
              <c:f>'[rap.xlsx]Sheet7 (2)'!$C$3:$CO$3</c:f>
              <c:numCache>
                <c:formatCode>General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'[rap.xlsx]Sheet7 (2)'!$C$23:$CO$23</c:f>
              <c:numCache>
                <c:formatCode>0%</c:formatCode>
                <c:ptCount val="91"/>
                <c:pt idx="0">
                  <c:v>0.6180629444603063</c:v>
                </c:pt>
                <c:pt idx="1">
                  <c:v>0.61898372611140828</c:v>
                </c:pt>
                <c:pt idx="2">
                  <c:v>0.61985117211825602</c:v>
                </c:pt>
                <c:pt idx="3">
                  <c:v>0.62068581291475433</c:v>
                </c:pt>
                <c:pt idx="4">
                  <c:v>0.62152314819345278</c:v>
                </c:pt>
                <c:pt idx="5">
                  <c:v>0.62538138381893027</c:v>
                </c:pt>
                <c:pt idx="6">
                  <c:v>0.6284817664374549</c:v>
                </c:pt>
                <c:pt idx="7">
                  <c:v>0.63192114670109079</c:v>
                </c:pt>
                <c:pt idx="8">
                  <c:v>0.63561395053764258</c:v>
                </c:pt>
                <c:pt idx="9">
                  <c:v>0.63945632930959495</c:v>
                </c:pt>
                <c:pt idx="10">
                  <c:v>0.64339215135101024</c:v>
                </c:pt>
                <c:pt idx="11">
                  <c:v>0.64704049024825439</c:v>
                </c:pt>
                <c:pt idx="12">
                  <c:v>0.65070313298066607</c:v>
                </c:pt>
                <c:pt idx="13">
                  <c:v>0.65440676197282044</c:v>
                </c:pt>
                <c:pt idx="14">
                  <c:v>0.65824363133982</c:v>
                </c:pt>
                <c:pt idx="15">
                  <c:v>0.66223108792606999</c:v>
                </c:pt>
                <c:pt idx="16">
                  <c:v>0.66595877823106275</c:v>
                </c:pt>
                <c:pt idx="17">
                  <c:v>0.669796198164754</c:v>
                </c:pt>
                <c:pt idx="18">
                  <c:v>0.67376089442507814</c:v>
                </c:pt>
                <c:pt idx="19">
                  <c:v>0.67781744633543861</c:v>
                </c:pt>
                <c:pt idx="20">
                  <c:v>0.68191520539226436</c:v>
                </c:pt>
                <c:pt idx="21">
                  <c:v>0.68581001365912264</c:v>
                </c:pt>
                <c:pt idx="22">
                  <c:v>0.68975068079001323</c:v>
                </c:pt>
                <c:pt idx="23">
                  <c:v>0.69369986580647269</c:v>
                </c:pt>
                <c:pt idx="24">
                  <c:v>0.69763911630068998</c:v>
                </c:pt>
                <c:pt idx="25">
                  <c:v>0.70156032306836991</c:v>
                </c:pt>
                <c:pt idx="26">
                  <c:v>0.70532534528215485</c:v>
                </c:pt>
                <c:pt idx="27">
                  <c:v>0.7090660965711465</c:v>
                </c:pt>
                <c:pt idx="28">
                  <c:v>0.71276401191537919</c:v>
                </c:pt>
                <c:pt idx="29">
                  <c:v>0.71640657823271703</c:v>
                </c:pt>
                <c:pt idx="30">
                  <c:v>0.71998171828477842</c:v>
                </c:pt>
                <c:pt idx="31">
                  <c:v>0.72339550851795065</c:v>
                </c:pt>
                <c:pt idx="32">
                  <c:v>0.72680010099477066</c:v>
                </c:pt>
                <c:pt idx="33">
                  <c:v>0.73021278029029324</c:v>
                </c:pt>
                <c:pt idx="34">
                  <c:v>0.73367094553837575</c:v>
                </c:pt>
                <c:pt idx="35">
                  <c:v>0.73722681707830329</c:v>
                </c:pt>
                <c:pt idx="36">
                  <c:v>0.74092742882963425</c:v>
                </c:pt>
                <c:pt idx="37">
                  <c:v>0.74477142749207681</c:v>
                </c:pt>
                <c:pt idx="38">
                  <c:v>0.74875039585246861</c:v>
                </c:pt>
                <c:pt idx="39">
                  <c:v>0.75292819600763827</c:v>
                </c:pt>
                <c:pt idx="40">
                  <c:v>0.75737629516998572</c:v>
                </c:pt>
                <c:pt idx="41">
                  <c:v>0.75767844960010677</c:v>
                </c:pt>
                <c:pt idx="42">
                  <c:v>0.75818154742854826</c:v>
                </c:pt>
                <c:pt idx="43">
                  <c:v>0.75886963702247223</c:v>
                </c:pt>
                <c:pt idx="44">
                  <c:v>0.75960489385799335</c:v>
                </c:pt>
                <c:pt idx="45">
                  <c:v>0.76018798873365145</c:v>
                </c:pt>
                <c:pt idx="46">
                  <c:v>0.76071454608012123</c:v>
                </c:pt>
                <c:pt idx="47">
                  <c:v>0.76097133002461204</c:v>
                </c:pt>
                <c:pt idx="48">
                  <c:v>0.76093741900783962</c:v>
                </c:pt>
                <c:pt idx="49">
                  <c:v>0.76067004196059773</c:v>
                </c:pt>
                <c:pt idx="50">
                  <c:v>0.76027038479414899</c:v>
                </c:pt>
                <c:pt idx="51">
                  <c:v>0.76012896714484646</c:v>
                </c:pt>
                <c:pt idx="52">
                  <c:v>0.7599081704047268</c:v>
                </c:pt>
                <c:pt idx="53">
                  <c:v>0.75958868020865156</c:v>
                </c:pt>
                <c:pt idx="54">
                  <c:v>0.75915259589043405</c:v>
                </c:pt>
                <c:pt idx="55">
                  <c:v>0.75857511894685192</c:v>
                </c:pt>
                <c:pt idx="56">
                  <c:v>0.75828053359467618</c:v>
                </c:pt>
                <c:pt idx="57">
                  <c:v>0.75784509830208457</c:v>
                </c:pt>
                <c:pt idx="58">
                  <c:v>0.75722119176789859</c:v>
                </c:pt>
                <c:pt idx="59">
                  <c:v>0.75640830451568286</c:v>
                </c:pt>
                <c:pt idx="60">
                  <c:v>0.75544071553730197</c:v>
                </c:pt>
                <c:pt idx="61">
                  <c:v>0.75475362536193857</c:v>
                </c:pt>
                <c:pt idx="62">
                  <c:v>0.75381104525626408</c:v>
                </c:pt>
                <c:pt idx="63">
                  <c:v>0.7526975109713312</c:v>
                </c:pt>
                <c:pt idx="64">
                  <c:v>0.75143781165208023</c:v>
                </c:pt>
                <c:pt idx="65">
                  <c:v>0.74996341955571411</c:v>
                </c:pt>
                <c:pt idx="66">
                  <c:v>0.74867628617248627</c:v>
                </c:pt>
                <c:pt idx="67">
                  <c:v>0.74716762321282926</c:v>
                </c:pt>
                <c:pt idx="68">
                  <c:v>0.74540593548016532</c:v>
                </c:pt>
                <c:pt idx="69">
                  <c:v>0.74340021847861792</c:v>
                </c:pt>
                <c:pt idx="70">
                  <c:v>0.74121935402325334</c:v>
                </c:pt>
                <c:pt idx="71">
                  <c:v>0.73953440960899475</c:v>
                </c:pt>
                <c:pt idx="72">
                  <c:v>0.73783058849495842</c:v>
                </c:pt>
                <c:pt idx="73">
                  <c:v>0.73601705857469735</c:v>
                </c:pt>
                <c:pt idx="74">
                  <c:v>0.7341142717559026</c:v>
                </c:pt>
                <c:pt idx="75">
                  <c:v>0.7321187358264819</c:v>
                </c:pt>
                <c:pt idx="76">
                  <c:v>0.73064209024726934</c:v>
                </c:pt>
                <c:pt idx="77">
                  <c:v>0.72902546026625159</c:v>
                </c:pt>
                <c:pt idx="78">
                  <c:v>0.72727667630459236</c:v>
                </c:pt>
                <c:pt idx="79">
                  <c:v>0.7254074334991123</c:v>
                </c:pt>
                <c:pt idx="80">
                  <c:v>0.72340762433314687</c:v>
                </c:pt>
                <c:pt idx="81">
                  <c:v>0.72198754921811503</c:v>
                </c:pt>
                <c:pt idx="82">
                  <c:v>0.72040788080358353</c:v>
                </c:pt>
                <c:pt idx="83">
                  <c:v>0.71863736756858509</c:v>
                </c:pt>
                <c:pt idx="84">
                  <c:v>0.71667284555302246</c:v>
                </c:pt>
                <c:pt idx="85">
                  <c:v>0.71453678091274542</c:v>
                </c:pt>
                <c:pt idx="86">
                  <c:v>0.71308620178553273</c:v>
                </c:pt>
                <c:pt idx="87">
                  <c:v>0.71139244013581271</c:v>
                </c:pt>
                <c:pt idx="88">
                  <c:v>0.70947970217994638</c:v>
                </c:pt>
                <c:pt idx="89">
                  <c:v>0.70740654713217455</c:v>
                </c:pt>
                <c:pt idx="90">
                  <c:v>0.70520217983392175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DD-4D90-922D-DFCFF9179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2321024"/>
        <c:axId val="542319848"/>
      </c:lineChart>
      <c:catAx>
        <c:axId val="54232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231984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542319848"/>
        <c:scaling>
          <c:orientation val="minMax"/>
          <c:max val="0.8"/>
          <c:min val="0.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42321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852788138324816"/>
          <c:y val="0.59224915964451808"/>
          <c:w val="0.58723511534742368"/>
          <c:h val="0.13860225463620326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056061039839598E-2"/>
          <c:y val="5.1400554097404488E-2"/>
          <c:w val="0.86300978880436463"/>
          <c:h val="0.832619568387284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'Dependencia Censos'!$A$42</c:f>
              <c:strCache>
                <c:ptCount val="1"/>
                <c:pt idx="0">
                  <c:v>15-24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rgbClr val="FF0000"/>
              </a:solidFill>
            </c:spPr>
          </c:marker>
          <c:xVal>
            <c:numRef>
              <c:f>'Dependencia Censos'!$B$1:$T$1</c:f>
              <c:numCache>
                <c:formatCode>General</c:formatCode>
                <c:ptCount val="19"/>
                <c:pt idx="0">
                  <c:v>1869</c:v>
                </c:pt>
                <c:pt idx="1">
                  <c:v>1895</c:v>
                </c:pt>
                <c:pt idx="2">
                  <c:v>1914</c:v>
                </c:pt>
                <c:pt idx="3">
                  <c:v>1947</c:v>
                </c:pt>
                <c:pt idx="4">
                  <c:v>1960</c:v>
                </c:pt>
                <c:pt idx="5">
                  <c:v>1970</c:v>
                </c:pt>
                <c:pt idx="6">
                  <c:v>1980</c:v>
                </c:pt>
                <c:pt idx="7">
                  <c:v>1991</c:v>
                </c:pt>
                <c:pt idx="8">
                  <c:v>2001</c:v>
                </c:pt>
                <c:pt idx="9">
                  <c:v>2010</c:v>
                </c:pt>
                <c:pt idx="10">
                  <c:v>2020</c:v>
                </c:pt>
                <c:pt idx="11">
                  <c:v>2030</c:v>
                </c:pt>
                <c:pt idx="12">
                  <c:v>2040</c:v>
                </c:pt>
                <c:pt idx="13">
                  <c:v>2050</c:v>
                </c:pt>
                <c:pt idx="14">
                  <c:v>2060</c:v>
                </c:pt>
                <c:pt idx="15">
                  <c:v>2070</c:v>
                </c:pt>
                <c:pt idx="16">
                  <c:v>2080</c:v>
                </c:pt>
                <c:pt idx="17">
                  <c:v>2090</c:v>
                </c:pt>
                <c:pt idx="18">
                  <c:v>2100</c:v>
                </c:pt>
              </c:numCache>
            </c:numRef>
          </c:xVal>
          <c:yVal>
            <c:numRef>
              <c:f>'Dependencia Censos'!$B$28:$T$28</c:f>
              <c:numCache>
                <c:formatCode>0.0%</c:formatCode>
                <c:ptCount val="19"/>
                <c:pt idx="0">
                  <c:v>0.73487544483985756</c:v>
                </c:pt>
                <c:pt idx="1">
                  <c:v>0.72968197879858643</c:v>
                </c:pt>
                <c:pt idx="2">
                  <c:v>0.64851908736363983</c:v>
                </c:pt>
                <c:pt idx="3">
                  <c:v>0.47310787487048533</c:v>
                </c:pt>
                <c:pt idx="4">
                  <c:v>0.48432444999625646</c:v>
                </c:pt>
                <c:pt idx="5">
                  <c:v>0.45854800464831968</c:v>
                </c:pt>
                <c:pt idx="6" formatCode="0%">
                  <c:v>0.49483365270541124</c:v>
                </c:pt>
                <c:pt idx="7" formatCode="0%">
                  <c:v>0.5059877438617123</c:v>
                </c:pt>
                <c:pt idx="8" formatCode="0%">
                  <c:v>0.45682584764371875</c:v>
                </c:pt>
                <c:pt idx="9" formatCode="0%">
                  <c:v>0.39882728985415211</c:v>
                </c:pt>
                <c:pt idx="10" formatCode="0%">
                  <c:v>0.35345778277316486</c:v>
                </c:pt>
                <c:pt idx="11" formatCode="0%">
                  <c:v>0.31752645646505828</c:v>
                </c:pt>
                <c:pt idx="12" formatCode="0%">
                  <c:v>0.28780268283259863</c:v>
                </c:pt>
                <c:pt idx="13" formatCode="0%">
                  <c:v>0.27322455011747604</c:v>
                </c:pt>
                <c:pt idx="14" formatCode="0%">
                  <c:v>0.25946468477969525</c:v>
                </c:pt>
                <c:pt idx="15" formatCode="0%">
                  <c:v>0.24653242638981074</c:v>
                </c:pt>
                <c:pt idx="16" formatCode="0%">
                  <c:v>0.23828300673796654</c:v>
                </c:pt>
                <c:pt idx="17" formatCode="0%">
                  <c:v>0.23408770534624149</c:v>
                </c:pt>
                <c:pt idx="18" formatCode="0%">
                  <c:v>0.2379929580368394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313-4F64-9D8B-C794B4F056FE}"/>
            </c:ext>
          </c:extLst>
        </c:ser>
        <c:ser>
          <c:idx val="2"/>
          <c:order val="1"/>
          <c:tx>
            <c:v>Adultos Mayores</c:v>
          </c:tx>
          <c:marker>
            <c:symbol val="triangle"/>
            <c:size val="3"/>
          </c:marker>
          <c:xVal>
            <c:numRef>
              <c:f>'Dependencia Censos'!$B$1:$T$1</c:f>
              <c:numCache>
                <c:formatCode>General</c:formatCode>
                <c:ptCount val="19"/>
                <c:pt idx="0">
                  <c:v>1869</c:v>
                </c:pt>
                <c:pt idx="1">
                  <c:v>1895</c:v>
                </c:pt>
                <c:pt idx="2">
                  <c:v>1914</c:v>
                </c:pt>
                <c:pt idx="3">
                  <c:v>1947</c:v>
                </c:pt>
                <c:pt idx="4">
                  <c:v>1960</c:v>
                </c:pt>
                <c:pt idx="5">
                  <c:v>1970</c:v>
                </c:pt>
                <c:pt idx="6">
                  <c:v>1980</c:v>
                </c:pt>
                <c:pt idx="7">
                  <c:v>1991</c:v>
                </c:pt>
                <c:pt idx="8">
                  <c:v>2001</c:v>
                </c:pt>
                <c:pt idx="9">
                  <c:v>2010</c:v>
                </c:pt>
                <c:pt idx="10">
                  <c:v>2020</c:v>
                </c:pt>
                <c:pt idx="11">
                  <c:v>2030</c:v>
                </c:pt>
                <c:pt idx="12">
                  <c:v>2040</c:v>
                </c:pt>
                <c:pt idx="13">
                  <c:v>2050</c:v>
                </c:pt>
                <c:pt idx="14">
                  <c:v>2060</c:v>
                </c:pt>
                <c:pt idx="15">
                  <c:v>2070</c:v>
                </c:pt>
                <c:pt idx="16">
                  <c:v>2080</c:v>
                </c:pt>
                <c:pt idx="17">
                  <c:v>2090</c:v>
                </c:pt>
                <c:pt idx="18">
                  <c:v>2100</c:v>
                </c:pt>
              </c:numCache>
            </c:numRef>
          </c:xVal>
          <c:yVal>
            <c:numRef>
              <c:f>'Dependencia Censos'!$B$29:$T$29</c:f>
              <c:numCache>
                <c:formatCode>0.0%</c:formatCode>
                <c:ptCount val="19"/>
                <c:pt idx="0" formatCode="0%">
                  <c:v>4.4483985765124551E-2</c:v>
                </c:pt>
                <c:pt idx="1">
                  <c:v>3.7102473498233209E-2</c:v>
                </c:pt>
                <c:pt idx="2">
                  <c:v>4.0337726942014519E-2</c:v>
                </c:pt>
                <c:pt idx="3">
                  <c:v>5.9823215908301718E-2</c:v>
                </c:pt>
                <c:pt idx="4">
                  <c:v>9.2730375023150791E-2</c:v>
                </c:pt>
                <c:pt idx="5">
                  <c:v>0.10956129803655514</c:v>
                </c:pt>
                <c:pt idx="6">
                  <c:v>0.13311745132459599</c:v>
                </c:pt>
                <c:pt idx="7">
                  <c:v>0.14635676212618356</c:v>
                </c:pt>
                <c:pt idx="8">
                  <c:v>0.1598410047997289</c:v>
                </c:pt>
                <c:pt idx="9">
                  <c:v>0.15583058344642561</c:v>
                </c:pt>
                <c:pt idx="10">
                  <c:v>0.18519946917607069</c:v>
                </c:pt>
                <c:pt idx="11">
                  <c:v>0.20999295822078584</c:v>
                </c:pt>
                <c:pt idx="12">
                  <c:v>0.24377291345477656</c:v>
                </c:pt>
                <c:pt idx="13">
                  <c:v>0.3076354710854341</c:v>
                </c:pt>
                <c:pt idx="14">
                  <c:v>0.36921754989349242</c:v>
                </c:pt>
                <c:pt idx="15">
                  <c:v>0.41772307115303581</c:v>
                </c:pt>
                <c:pt idx="16">
                  <c:v>0.46748432352123459</c:v>
                </c:pt>
                <c:pt idx="17">
                  <c:v>0.51704704535353485</c:v>
                </c:pt>
                <c:pt idx="18">
                  <c:v>0.55966899352783972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313-4F64-9D8B-C794B4F056FE}"/>
            </c:ext>
          </c:extLst>
        </c:ser>
        <c:ser>
          <c:idx val="1"/>
          <c:order val="2"/>
          <c:spPr>
            <a:ln>
              <a:solidFill>
                <a:srgbClr val="FF0000"/>
              </a:solidFill>
            </a:ln>
          </c:spPr>
          <c:marker>
            <c:symbol val="diamond"/>
            <c:size val="3"/>
            <c:spPr>
              <a:solidFill>
                <a:srgbClr val="FF0000"/>
              </a:solidFill>
            </c:spPr>
          </c:marker>
          <c:xVal>
            <c:numRef>
              <c:f>'Dependencia Censos'!#REF!</c:f>
            </c:numRef>
          </c:xVal>
          <c:yVal>
            <c:numRef>
              <c:f>'Dependencia Censos'!#REF!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313-4F64-9D8B-C794B4F056FE}"/>
            </c:ext>
          </c:extLst>
        </c:ser>
        <c:ser>
          <c:idx val="3"/>
          <c:order val="3"/>
          <c:spPr>
            <a:ln>
              <a:solidFill>
                <a:srgbClr val="92D050"/>
              </a:solidFill>
            </a:ln>
          </c:spPr>
          <c:marker>
            <c:symbol val="triangle"/>
            <c:size val="4"/>
            <c:spPr>
              <a:solidFill>
                <a:srgbClr val="92D050"/>
              </a:solidFill>
            </c:spPr>
          </c:marker>
          <c:xVal>
            <c:numRef>
              <c:f>'Dependencia Censos'!#REF!</c:f>
            </c:numRef>
          </c:xVal>
          <c:yVal>
            <c:numRef>
              <c:f>'Dependencia Censos'!#REF!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9313-4F64-9D8B-C794B4F056FE}"/>
            </c:ext>
          </c:extLst>
        </c:ser>
        <c:ser>
          <c:idx val="4"/>
          <c:order val="4"/>
          <c:marker>
            <c:symbol val="circle"/>
            <c:size val="3"/>
          </c:marker>
          <c:xVal>
            <c:numRef>
              <c:f>'Dependencia Censos'!#REF!</c:f>
            </c:numRef>
          </c:xVal>
          <c:yVal>
            <c:numRef>
              <c:f>'Dependencia Censos'!$F$32:$AJ$32</c:f>
              <c:numCache>
                <c:formatCode>0%</c:formatCode>
                <c:ptCount val="31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9313-4F64-9D8B-C794B4F056FE}"/>
            </c:ext>
          </c:extLst>
        </c:ser>
        <c:ser>
          <c:idx val="5"/>
          <c:order val="5"/>
          <c:tx>
            <c:v>Total</c:v>
          </c:tx>
          <c:spPr>
            <a:ln>
              <a:solidFill>
                <a:schemeClr val="accent1">
                  <a:shade val="95000"/>
                  <a:satMod val="105000"/>
                </a:schemeClr>
              </a:solidFill>
            </a:ln>
          </c:spPr>
          <c:marker>
            <c:symbol val="circle"/>
            <c:size val="5"/>
            <c:spPr>
              <a:solidFill>
                <a:schemeClr val="accent5"/>
              </a:solidFill>
            </c:spPr>
          </c:marker>
          <c:xVal>
            <c:numRef>
              <c:f>'Dependencia Censos'!$B$1:$T$1</c:f>
              <c:numCache>
                <c:formatCode>General</c:formatCode>
                <c:ptCount val="19"/>
                <c:pt idx="0">
                  <c:v>1869</c:v>
                </c:pt>
                <c:pt idx="1">
                  <c:v>1895</c:v>
                </c:pt>
                <c:pt idx="2">
                  <c:v>1914</c:v>
                </c:pt>
                <c:pt idx="3">
                  <c:v>1947</c:v>
                </c:pt>
                <c:pt idx="4">
                  <c:v>1960</c:v>
                </c:pt>
                <c:pt idx="5">
                  <c:v>1970</c:v>
                </c:pt>
                <c:pt idx="6">
                  <c:v>1980</c:v>
                </c:pt>
                <c:pt idx="7">
                  <c:v>1991</c:v>
                </c:pt>
                <c:pt idx="8">
                  <c:v>2001</c:v>
                </c:pt>
                <c:pt idx="9">
                  <c:v>2010</c:v>
                </c:pt>
                <c:pt idx="10">
                  <c:v>2020</c:v>
                </c:pt>
                <c:pt idx="11">
                  <c:v>2030</c:v>
                </c:pt>
                <c:pt idx="12">
                  <c:v>2040</c:v>
                </c:pt>
                <c:pt idx="13">
                  <c:v>2050</c:v>
                </c:pt>
                <c:pt idx="14">
                  <c:v>2060</c:v>
                </c:pt>
                <c:pt idx="15">
                  <c:v>2070</c:v>
                </c:pt>
                <c:pt idx="16">
                  <c:v>2080</c:v>
                </c:pt>
                <c:pt idx="17">
                  <c:v>2090</c:v>
                </c:pt>
                <c:pt idx="18">
                  <c:v>2100</c:v>
                </c:pt>
              </c:numCache>
            </c:numRef>
          </c:xVal>
          <c:yVal>
            <c:numRef>
              <c:f>'Dependencia Censos'!$B$30:$T$30</c:f>
              <c:numCache>
                <c:formatCode>0.0%</c:formatCode>
                <c:ptCount val="19"/>
                <c:pt idx="0" formatCode="0%">
                  <c:v>0.77935943060498214</c:v>
                </c:pt>
                <c:pt idx="1">
                  <c:v>0.76678445229681969</c:v>
                </c:pt>
                <c:pt idx="2">
                  <c:v>0.68885681430565437</c:v>
                </c:pt>
                <c:pt idx="3">
                  <c:v>0.53293109077878709</c:v>
                </c:pt>
                <c:pt idx="4">
                  <c:v>0.57705482501940719</c:v>
                </c:pt>
                <c:pt idx="5">
                  <c:v>0.56810930268487481</c:v>
                </c:pt>
                <c:pt idx="6">
                  <c:v>0.6279511040300072</c:v>
                </c:pt>
                <c:pt idx="7">
                  <c:v>0.65234450598789584</c:v>
                </c:pt>
                <c:pt idx="8">
                  <c:v>0.61666685244344766</c:v>
                </c:pt>
                <c:pt idx="9">
                  <c:v>0.5546578733005777</c:v>
                </c:pt>
                <c:pt idx="10">
                  <c:v>0.53865725194923553</c:v>
                </c:pt>
                <c:pt idx="11">
                  <c:v>0.52751941468584418</c:v>
                </c:pt>
                <c:pt idx="12">
                  <c:v>0.53157559628737516</c:v>
                </c:pt>
                <c:pt idx="13">
                  <c:v>0.58086002120291014</c:v>
                </c:pt>
                <c:pt idx="14">
                  <c:v>0.62868223467318773</c:v>
                </c:pt>
                <c:pt idx="15">
                  <c:v>0.66425549754284652</c:v>
                </c:pt>
                <c:pt idx="16">
                  <c:v>0.70576733025920113</c:v>
                </c:pt>
                <c:pt idx="17">
                  <c:v>0.75113475069977631</c:v>
                </c:pt>
                <c:pt idx="18">
                  <c:v>0.79766195156467912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9313-4F64-9D8B-C794B4F05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1935360"/>
        <c:axId val="311937280"/>
      </c:scatterChart>
      <c:valAx>
        <c:axId val="311935360"/>
        <c:scaling>
          <c:orientation val="minMax"/>
          <c:max val="210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crossAx val="311937280"/>
        <c:crosses val="autoZero"/>
        <c:crossBetween val="midCat"/>
        <c:majorUnit val="10"/>
      </c:valAx>
      <c:valAx>
        <c:axId val="31193728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11935360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48817596160326565"/>
          <c:y val="5.9609215514727337E-2"/>
          <c:w val="0.31694232771527375"/>
          <c:h val="0.13201480966094106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36995943688857"/>
          <c:y val="3.4305317324185278E-2"/>
          <c:w val="0.86411107134335474"/>
          <c:h val="0.71246446993127832"/>
        </c:manualLayout>
      </c:layout>
      <c:lineChart>
        <c:grouping val="standard"/>
        <c:varyColors val="0"/>
        <c:ser>
          <c:idx val="0"/>
          <c:order val="0"/>
          <c:tx>
            <c:strRef>
              <c:f>'datos Gr 17'!$B$4</c:f>
              <c:strCache>
                <c:ptCount val="1"/>
                <c:pt idx="0">
                  <c:v>Uruguay</c:v>
                </c:pt>
              </c:strCache>
            </c:strRef>
          </c:tx>
          <c:spPr>
            <a:ln w="19050" cap="rnd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'datos Gr 17'!$C$3:$AD$3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cat>
          <c:val>
            <c:numRef>
              <c:f>'datos Gr 17'!$C$4:$AD$4</c:f>
              <c:numCache>
                <c:formatCode>0%</c:formatCode>
                <c:ptCount val="28"/>
                <c:pt idx="0">
                  <c:v>0.1257930203537401</c:v>
                </c:pt>
                <c:pt idx="1">
                  <c:v>0.12744819836250981</c:v>
                </c:pt>
                <c:pt idx="2">
                  <c:v>0.15248031756996083</c:v>
                </c:pt>
                <c:pt idx="3">
                  <c:v>0.13608413589157456</c:v>
                </c:pt>
                <c:pt idx="4">
                  <c:v>0.14087797493785406</c:v>
                </c:pt>
                <c:pt idx="5">
                  <c:v>0.15967059623477595</c:v>
                </c:pt>
                <c:pt idx="6">
                  <c:v>0.14632789030358107</c:v>
                </c:pt>
                <c:pt idx="7">
                  <c:v>0.13943833936221892</c:v>
                </c:pt>
                <c:pt idx="8">
                  <c:v>0.13657314672676232</c:v>
                </c:pt>
                <c:pt idx="9">
                  <c:v>0.14123004504139022</c:v>
                </c:pt>
                <c:pt idx="10">
                  <c:v>0.14068930618129089</c:v>
                </c:pt>
                <c:pt idx="11">
                  <c:v>0.13564331955059461</c:v>
                </c:pt>
                <c:pt idx="12">
                  <c:v>0.13942939919324082</c:v>
                </c:pt>
                <c:pt idx="13">
                  <c:v>0.12002885163955025</c:v>
                </c:pt>
                <c:pt idx="14">
                  <c:v>0.10969746632428372</c:v>
                </c:pt>
                <c:pt idx="15">
                  <c:v>0.11443952913830099</c:v>
                </c:pt>
                <c:pt idx="16">
                  <c:v>0.15384579346181873</c:v>
                </c:pt>
                <c:pt idx="17">
                  <c:v>0.1492567830709014</c:v>
                </c:pt>
                <c:pt idx="18">
                  <c:v>0.16723379505309174</c:v>
                </c:pt>
                <c:pt idx="19">
                  <c:v>0.17578546532983538</c:v>
                </c:pt>
                <c:pt idx="20">
                  <c:v>0.16499085365289126</c:v>
                </c:pt>
                <c:pt idx="21">
                  <c:v>0.16870825834988948</c:v>
                </c:pt>
                <c:pt idx="22">
                  <c:v>0.15908546648535429</c:v>
                </c:pt>
                <c:pt idx="23">
                  <c:v>0.17574627193129522</c:v>
                </c:pt>
                <c:pt idx="24">
                  <c:v>0.16964448047407774</c:v>
                </c:pt>
                <c:pt idx="25">
                  <c:v>0.17401210898202685</c:v>
                </c:pt>
                <c:pt idx="26">
                  <c:v>0.16855427178080779</c:v>
                </c:pt>
                <c:pt idx="27">
                  <c:v>0.17030957386978296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A6-4CBF-B7C2-F5C0C8B0D46E}"/>
            </c:ext>
          </c:extLst>
        </c:ser>
        <c:ser>
          <c:idx val="1"/>
          <c:order val="1"/>
          <c:tx>
            <c:strRef>
              <c:f>'datos Gr 17'!$B$5</c:f>
              <c:strCache>
                <c:ptCount val="1"/>
                <c:pt idx="0">
                  <c:v>Costa Rica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'datos Gr 17'!$C$3:$AD$3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cat>
          <c:val>
            <c:numRef>
              <c:f>'datos Gr 17'!$C$5:$AD$5</c:f>
              <c:numCache>
                <c:formatCode>0%</c:formatCode>
                <c:ptCount val="28"/>
                <c:pt idx="0">
                  <c:v>0.13915307240789446</c:v>
                </c:pt>
                <c:pt idx="1">
                  <c:v>0.14264036291426768</c:v>
                </c:pt>
                <c:pt idx="2">
                  <c:v>0.14354841978389646</c:v>
                </c:pt>
                <c:pt idx="3">
                  <c:v>0.10856377340247893</c:v>
                </c:pt>
                <c:pt idx="4">
                  <c:v>0.11596636180006736</c:v>
                </c:pt>
                <c:pt idx="5">
                  <c:v>0.12895312589447544</c:v>
                </c:pt>
                <c:pt idx="6">
                  <c:v>0.15133051199843359</c:v>
                </c:pt>
                <c:pt idx="7">
                  <c:v>0.13423043511957267</c:v>
                </c:pt>
                <c:pt idx="8">
                  <c:v>0.14695495424808222</c:v>
                </c:pt>
                <c:pt idx="9">
                  <c:v>0.14649420806606109</c:v>
                </c:pt>
                <c:pt idx="10">
                  <c:v>0.12189518613536761</c:v>
                </c:pt>
                <c:pt idx="11">
                  <c:v>0.13281483588011048</c:v>
                </c:pt>
                <c:pt idx="12">
                  <c:v>0.15303910878094645</c:v>
                </c:pt>
                <c:pt idx="13">
                  <c:v>0.11975394688449877</c:v>
                </c:pt>
                <c:pt idx="14">
                  <c:v>0.12499995398218142</c:v>
                </c:pt>
                <c:pt idx="15">
                  <c:v>0.14032401973830735</c:v>
                </c:pt>
                <c:pt idx="16">
                  <c:v>0.1580504070985663</c:v>
                </c:pt>
                <c:pt idx="17">
                  <c:v>0.15540003539193967</c:v>
                </c:pt>
                <c:pt idx="18">
                  <c:v>0.1868137686254433</c:v>
                </c:pt>
                <c:pt idx="19">
                  <c:v>0.1918223481156176</c:v>
                </c:pt>
                <c:pt idx="20">
                  <c:v>0.21838077662107472</c:v>
                </c:pt>
                <c:pt idx="21">
                  <c:v>0.18359425825717129</c:v>
                </c:pt>
                <c:pt idx="22">
                  <c:v>0.1790668794895115</c:v>
                </c:pt>
                <c:pt idx="23">
                  <c:v>0.1440632275559528</c:v>
                </c:pt>
                <c:pt idx="24">
                  <c:v>0.16848879026679897</c:v>
                </c:pt>
                <c:pt idx="25">
                  <c:v>0.16259170695713782</c:v>
                </c:pt>
                <c:pt idx="26">
                  <c:v>0.15189250518124664</c:v>
                </c:pt>
                <c:pt idx="27">
                  <c:v>0.14651813041750911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A6-4CBF-B7C2-F5C0C8B0D46E}"/>
            </c:ext>
          </c:extLst>
        </c:ser>
        <c:ser>
          <c:idx val="2"/>
          <c:order val="2"/>
          <c:tx>
            <c:strRef>
              <c:f>'datos Gr 17'!$B$6</c:f>
              <c:strCache>
                <c:ptCount val="1"/>
                <c:pt idx="0">
                  <c:v>Argentina</c:v>
                </c:pt>
              </c:strCache>
            </c:strRef>
          </c:tx>
          <c:spPr>
            <a:ln w="1047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'datos Gr 17'!$C$3:$AD$3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cat>
          <c:val>
            <c:numRef>
              <c:f>'datos Gr 17'!$C$6:$AD$6</c:f>
              <c:numCache>
                <c:formatCode>0%</c:formatCode>
                <c:ptCount val="28"/>
                <c:pt idx="0">
                  <c:v>0.14783305455674522</c:v>
                </c:pt>
                <c:pt idx="1">
                  <c:v>0.15197901621357518</c:v>
                </c:pt>
                <c:pt idx="2">
                  <c:v>0.14414120377489575</c:v>
                </c:pt>
                <c:pt idx="3">
                  <c:v>0.1363033913362163</c:v>
                </c:pt>
                <c:pt idx="4">
                  <c:v>0.16043374403354874</c:v>
                </c:pt>
                <c:pt idx="5">
                  <c:v>0.13561850931529068</c:v>
                </c:pt>
                <c:pt idx="6">
                  <c:v>0.13651638471415731</c:v>
                </c:pt>
                <c:pt idx="7">
                  <c:v>0.15587643623560113</c:v>
                </c:pt>
                <c:pt idx="8">
                  <c:v>0.15621775947793673</c:v>
                </c:pt>
                <c:pt idx="9">
                  <c:v>0.15949122540152533</c:v>
                </c:pt>
                <c:pt idx="10">
                  <c:v>0.15588458192594334</c:v>
                </c:pt>
                <c:pt idx="11">
                  <c:v>0.15208293947545473</c:v>
                </c:pt>
                <c:pt idx="12">
                  <c:v>0.15093855943962531</c:v>
                </c:pt>
                <c:pt idx="13">
                  <c:v>0.13812921725870422</c:v>
                </c:pt>
                <c:pt idx="14">
                  <c:v>0.13027638075834816</c:v>
                </c:pt>
                <c:pt idx="15">
                  <c:v>0.12767365000675066</c:v>
                </c:pt>
                <c:pt idx="16">
                  <c:v>0.20284475197900986</c:v>
                </c:pt>
                <c:pt idx="17">
                  <c:v>0.20603629451193739</c:v>
                </c:pt>
                <c:pt idx="18">
                  <c:v>0.19509427472903976</c:v>
                </c:pt>
                <c:pt idx="19">
                  <c:v>0.21027316993527559</c:v>
                </c:pt>
                <c:pt idx="20">
                  <c:v>0.23229135927531427</c:v>
                </c:pt>
                <c:pt idx="21">
                  <c:v>0.24173061561065329</c:v>
                </c:pt>
                <c:pt idx="22">
                  <c:v>0.22819871909695716</c:v>
                </c:pt>
                <c:pt idx="23">
                  <c:v>0.18824402968086987</c:v>
                </c:pt>
                <c:pt idx="24">
                  <c:v>0.19696497419470771</c:v>
                </c:pt>
                <c:pt idx="25">
                  <c:v>0.19285501887640591</c:v>
                </c:pt>
                <c:pt idx="26">
                  <c:v>0.168384103924207</c:v>
                </c:pt>
                <c:pt idx="27">
                  <c:v>0.16643698674882279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A6-4CBF-B7C2-F5C0C8B0D46E}"/>
            </c:ext>
          </c:extLst>
        </c:ser>
        <c:ser>
          <c:idx val="3"/>
          <c:order val="3"/>
          <c:tx>
            <c:strRef>
              <c:f>'datos Gr 17'!$B$7</c:f>
              <c:strCache>
                <c:ptCount val="1"/>
                <c:pt idx="0">
                  <c:v>Brasil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'datos Gr 17'!$C$3:$AD$3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cat>
          <c:val>
            <c:numRef>
              <c:f>'datos Gr 17'!$C$7:$AD$7</c:f>
              <c:numCache>
                <c:formatCode>0%</c:formatCode>
                <c:ptCount val="28"/>
                <c:pt idx="0">
                  <c:v>0.23076923076923075</c:v>
                </c:pt>
                <c:pt idx="1">
                  <c:v>0.19063809523809522</c:v>
                </c:pt>
                <c:pt idx="2">
                  <c:v>0.238384126984127</c:v>
                </c:pt>
                <c:pt idx="3">
                  <c:v>0.35813204887218048</c:v>
                </c:pt>
                <c:pt idx="4">
                  <c:v>0.18919498129675807</c:v>
                </c:pt>
                <c:pt idx="5">
                  <c:v>0.18662827190392461</c:v>
                </c:pt>
                <c:pt idx="6">
                  <c:v>0.20091832407948865</c:v>
                </c:pt>
                <c:pt idx="7">
                  <c:v>0.2018484470814601</c:v>
                </c:pt>
                <c:pt idx="8">
                  <c:v>0.19663534267000371</c:v>
                </c:pt>
                <c:pt idx="9">
                  <c:v>0.14214321951316619</c:v>
                </c:pt>
                <c:pt idx="10">
                  <c:v>0.12636801716369964</c:v>
                </c:pt>
                <c:pt idx="11">
                  <c:v>0.12123246452822906</c:v>
                </c:pt>
                <c:pt idx="12">
                  <c:v>0.11491942664353831</c:v>
                </c:pt>
                <c:pt idx="13">
                  <c:v>0.10549471819327891</c:v>
                </c:pt>
                <c:pt idx="14">
                  <c:v>0.12477433318959029</c:v>
                </c:pt>
                <c:pt idx="15">
                  <c:v>0.12434127590105437</c:v>
                </c:pt>
                <c:pt idx="16">
                  <c:v>0.14481811339285655</c:v>
                </c:pt>
                <c:pt idx="17">
                  <c:v>0.15410457042886069</c:v>
                </c:pt>
                <c:pt idx="18">
                  <c:v>0.18072222259005305</c:v>
                </c:pt>
                <c:pt idx="19">
                  <c:v>0.17268581265542995</c:v>
                </c:pt>
                <c:pt idx="20">
                  <c:v>0.17032536868410464</c:v>
                </c:pt>
                <c:pt idx="21">
                  <c:v>0.17540111856559523</c:v>
                </c:pt>
                <c:pt idx="22">
                  <c:v>0.17124294393072642</c:v>
                </c:pt>
                <c:pt idx="23">
                  <c:v>0.14159870124290336</c:v>
                </c:pt>
                <c:pt idx="24">
                  <c:v>0.19226812842737531</c:v>
                </c:pt>
                <c:pt idx="25">
                  <c:v>0.19461390489765995</c:v>
                </c:pt>
                <c:pt idx="26">
                  <c:v>0.17758230908141304</c:v>
                </c:pt>
                <c:pt idx="27">
                  <c:v>0.16984669810983186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A6-4CBF-B7C2-F5C0C8B0D46E}"/>
            </c:ext>
          </c:extLst>
        </c:ser>
        <c:ser>
          <c:idx val="4"/>
          <c:order val="4"/>
          <c:tx>
            <c:strRef>
              <c:f>'datos Gr 17'!$B$8</c:f>
              <c:strCache>
                <c:ptCount val="1"/>
                <c:pt idx="0">
                  <c:v>América Latina y el Caribe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'datos Gr 17'!$C$3:$AD$3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cat>
          <c:val>
            <c:numRef>
              <c:f>'datos Gr 17'!$C$8:$AD$8</c:f>
              <c:numCache>
                <c:formatCode>0%</c:formatCode>
                <c:ptCount val="28"/>
                <c:pt idx="0">
                  <c:v>0.19449605758389418</c:v>
                </c:pt>
                <c:pt idx="1">
                  <c:v>0.19858619942482622</c:v>
                </c:pt>
                <c:pt idx="2">
                  <c:v>0.21912508540869788</c:v>
                </c:pt>
                <c:pt idx="3">
                  <c:v>0.24626720929943069</c:v>
                </c:pt>
                <c:pt idx="4">
                  <c:v>0.19716826119058831</c:v>
                </c:pt>
                <c:pt idx="5">
                  <c:v>0.18326397198336891</c:v>
                </c:pt>
                <c:pt idx="6">
                  <c:v>0.17598646078970837</c:v>
                </c:pt>
                <c:pt idx="7">
                  <c:v>0.17202571565860814</c:v>
                </c:pt>
                <c:pt idx="8">
                  <c:v>0.17531972067035917</c:v>
                </c:pt>
                <c:pt idx="9">
                  <c:v>0.17174055992825424</c:v>
                </c:pt>
                <c:pt idx="10">
                  <c:v>0.17151138205255742</c:v>
                </c:pt>
                <c:pt idx="11">
                  <c:v>0.16931194797494617</c:v>
                </c:pt>
                <c:pt idx="12">
                  <c:v>0.16638825223630632</c:v>
                </c:pt>
                <c:pt idx="13">
                  <c:v>0.16649868357282824</c:v>
                </c:pt>
                <c:pt idx="14">
                  <c:v>0.17560361776158853</c:v>
                </c:pt>
                <c:pt idx="15">
                  <c:v>0.16457946886171018</c:v>
                </c:pt>
                <c:pt idx="16">
                  <c:v>0.17514969938946431</c:v>
                </c:pt>
                <c:pt idx="17">
                  <c:v>0.18891493840701334</c:v>
                </c:pt>
                <c:pt idx="18">
                  <c:v>0.20578639573332108</c:v>
                </c:pt>
                <c:pt idx="19">
                  <c:v>0.20820398802660589</c:v>
                </c:pt>
                <c:pt idx="20">
                  <c:v>0.21878732357836295</c:v>
                </c:pt>
                <c:pt idx="21">
                  <c:v>0.21608424552412239</c:v>
                </c:pt>
                <c:pt idx="22">
                  <c:v>0.21415664578674337</c:v>
                </c:pt>
                <c:pt idx="23">
                  <c:v>0.18962378525529075</c:v>
                </c:pt>
                <c:pt idx="24">
                  <c:v>0.21206094811078177</c:v>
                </c:pt>
                <c:pt idx="25">
                  <c:v>0.20762248917508891</c:v>
                </c:pt>
                <c:pt idx="26">
                  <c:v>0.19863941370534036</c:v>
                </c:pt>
                <c:pt idx="27">
                  <c:v>0.18375920857674483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7A6-4CBF-B7C2-F5C0C8B0D46E}"/>
            </c:ext>
          </c:extLst>
        </c:ser>
        <c:ser>
          <c:idx val="5"/>
          <c:order val="5"/>
          <c:tx>
            <c:strRef>
              <c:f>'datos Gr 17'!$B$9</c:f>
              <c:strCache>
                <c:ptCount val="1"/>
                <c:pt idx="0">
                  <c:v>Chile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'datos Gr 17'!$C$3:$AD$3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cat>
          <c:val>
            <c:numRef>
              <c:f>'datos Gr 17'!$C$9:$AD$9</c:f>
              <c:numCache>
                <c:formatCode>0%</c:formatCode>
                <c:ptCount val="28"/>
                <c:pt idx="0">
                  <c:v>0.1148789584093865</c:v>
                </c:pt>
                <c:pt idx="1">
                  <c:v>0.17356019555141167</c:v>
                </c:pt>
                <c:pt idx="2">
                  <c:v>0.22391972061809395</c:v>
                </c:pt>
                <c:pt idx="3">
                  <c:v>0.23787518575508756</c:v>
                </c:pt>
                <c:pt idx="4">
                  <c:v>0.23669982635741474</c:v>
                </c:pt>
                <c:pt idx="5">
                  <c:v>0.22481487617405219</c:v>
                </c:pt>
                <c:pt idx="6">
                  <c:v>0.22305463068073139</c:v>
                </c:pt>
                <c:pt idx="7">
                  <c:v>0.22028206102846262</c:v>
                </c:pt>
                <c:pt idx="8">
                  <c:v>0.22489736563182705</c:v>
                </c:pt>
                <c:pt idx="9">
                  <c:v>0.25014219499400947</c:v>
                </c:pt>
                <c:pt idx="10">
                  <c:v>0.23057251389517186</c:v>
                </c:pt>
                <c:pt idx="11">
                  <c:v>0.23050686569418288</c:v>
                </c:pt>
                <c:pt idx="12">
                  <c:v>0.21835050845804227</c:v>
                </c:pt>
                <c:pt idx="13">
                  <c:v>0.21005369973867041</c:v>
                </c:pt>
                <c:pt idx="14">
                  <c:v>0.20524270771388908</c:v>
                </c:pt>
                <c:pt idx="15">
                  <c:v>0.1938711549853902</c:v>
                </c:pt>
                <c:pt idx="16">
                  <c:v>0.19263637398664948</c:v>
                </c:pt>
                <c:pt idx="17">
                  <c:v>0.19895851706259571</c:v>
                </c:pt>
                <c:pt idx="18">
                  <c:v>0.215823474457849</c:v>
                </c:pt>
                <c:pt idx="19">
                  <c:v>0.23120164060593382</c:v>
                </c:pt>
                <c:pt idx="20">
                  <c:v>0.24332147531217987</c:v>
                </c:pt>
                <c:pt idx="21">
                  <c:v>0.24111024153449814</c:v>
                </c:pt>
                <c:pt idx="22">
                  <c:v>0.22373977562766081</c:v>
                </c:pt>
                <c:pt idx="23">
                  <c:v>0.2229434698268884</c:v>
                </c:pt>
                <c:pt idx="24">
                  <c:v>0.23978055334568046</c:v>
                </c:pt>
                <c:pt idx="25">
                  <c:v>0.22476079507282981</c:v>
                </c:pt>
                <c:pt idx="26">
                  <c:v>0.21907742792530777</c:v>
                </c:pt>
                <c:pt idx="27">
                  <c:v>0.20618458280866908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7A6-4CBF-B7C2-F5C0C8B0D46E}"/>
            </c:ext>
          </c:extLst>
        </c:ser>
        <c:ser>
          <c:idx val="6"/>
          <c:order val="6"/>
          <c:tx>
            <c:strRef>
              <c:f>'datos Gr 17'!$B$10</c:f>
              <c:strCache>
                <c:ptCount val="1"/>
                <c:pt idx="0">
                  <c:v>OCDE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'datos Gr 17'!$C$3:$AD$3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cat>
          <c:val>
            <c:numRef>
              <c:f>'datos Gr 17'!$C$10:$AD$10</c:f>
              <c:numCache>
                <c:formatCode>0%</c:formatCode>
                <c:ptCount val="28"/>
                <c:pt idx="0">
                  <c:v>0.22291001701465585</c:v>
                </c:pt>
                <c:pt idx="1">
                  <c:v>0.22655368944662388</c:v>
                </c:pt>
                <c:pt idx="2">
                  <c:v>0.23653943062684735</c:v>
                </c:pt>
                <c:pt idx="3">
                  <c:v>0.23322443010803495</c:v>
                </c:pt>
                <c:pt idx="4">
                  <c:v>0.22826921808401404</c:v>
                </c:pt>
                <c:pt idx="5">
                  <c:v>0.22295494940694763</c:v>
                </c:pt>
                <c:pt idx="6">
                  <c:v>0.21309165673375038</c:v>
                </c:pt>
                <c:pt idx="7">
                  <c:v>0.20774642901495544</c:v>
                </c:pt>
                <c:pt idx="8">
                  <c:v>0.21238624345085078</c:v>
                </c:pt>
                <c:pt idx="9">
                  <c:v>0.22091710962189864</c:v>
                </c:pt>
                <c:pt idx="10">
                  <c:v>0.22320978598410143</c:v>
                </c:pt>
                <c:pt idx="11">
                  <c:v>0.2307400333791918</c:v>
                </c:pt>
                <c:pt idx="12">
                  <c:v>0.23298271734491607</c:v>
                </c:pt>
                <c:pt idx="13">
                  <c:v>0.22681060188101934</c:v>
                </c:pt>
                <c:pt idx="14">
                  <c:v>0.2292324390847211</c:v>
                </c:pt>
                <c:pt idx="15">
                  <c:v>0.22101449499329706</c:v>
                </c:pt>
                <c:pt idx="16">
                  <c:v>0.21304867398630584</c:v>
                </c:pt>
                <c:pt idx="17">
                  <c:v>0.21039412843786934</c:v>
                </c:pt>
                <c:pt idx="18">
                  <c:v>0.21578197471163396</c:v>
                </c:pt>
                <c:pt idx="19">
                  <c:v>0.21645940584688803</c:v>
                </c:pt>
                <c:pt idx="20">
                  <c:v>0.22477571089507961</c:v>
                </c:pt>
                <c:pt idx="21">
                  <c:v>0.22116608795051448</c:v>
                </c:pt>
                <c:pt idx="22">
                  <c:v>0.20700944935600391</c:v>
                </c:pt>
                <c:pt idx="23">
                  <c:v>0.1878061900469736</c:v>
                </c:pt>
                <c:pt idx="24">
                  <c:v>0.19561308011101219</c:v>
                </c:pt>
                <c:pt idx="25">
                  <c:v>0.19861899804073835</c:v>
                </c:pt>
                <c:pt idx="26">
                  <c:v>0.20327466539252018</c:v>
                </c:pt>
                <c:pt idx="27">
                  <c:v>0.20484586922704431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7A6-4CBF-B7C2-F5C0C8B0D46E}"/>
            </c:ext>
          </c:extLst>
        </c:ser>
        <c:ser>
          <c:idx val="7"/>
          <c:order val="7"/>
          <c:tx>
            <c:strRef>
              <c:f>'datos Gr 17'!$B$11</c:f>
              <c:strCache>
                <c:ptCount val="1"/>
                <c:pt idx="0">
                  <c:v>Jarpón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'datos Gr 17'!$C$3:$AD$3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cat>
          <c:val>
            <c:numRef>
              <c:f>'datos Gr 17'!$C$11:$AD$11</c:f>
              <c:numCache>
                <c:formatCode>0%</c:formatCode>
                <c:ptCount val="28"/>
                <c:pt idx="0">
                  <c:v>0.32054299285131355</c:v>
                </c:pt>
                <c:pt idx="1">
                  <c:v>0.31840439835611312</c:v>
                </c:pt>
                <c:pt idx="2">
                  <c:v>0.33232396526431351</c:v>
                </c:pt>
                <c:pt idx="3">
                  <c:v>0.33846583477368902</c:v>
                </c:pt>
                <c:pt idx="4">
                  <c:v>0.33880837846847017</c:v>
                </c:pt>
                <c:pt idx="5">
                  <c:v>0.34113384173750477</c:v>
                </c:pt>
                <c:pt idx="6">
                  <c:v>0.33404502227131955</c:v>
                </c:pt>
                <c:pt idx="7">
                  <c:v>0.321662467868712</c:v>
                </c:pt>
                <c:pt idx="8">
                  <c:v>0.30705266500140832</c:v>
                </c:pt>
                <c:pt idx="9">
                  <c:v>0.30129541498119405</c:v>
                </c:pt>
                <c:pt idx="10">
                  <c:v>0.3001283579028059</c:v>
                </c:pt>
                <c:pt idx="11">
                  <c:v>0.30298808549953038</c:v>
                </c:pt>
                <c:pt idx="12">
                  <c:v>0.2909705035934847</c:v>
                </c:pt>
                <c:pt idx="13">
                  <c:v>0.27310879496188128</c:v>
                </c:pt>
                <c:pt idx="14">
                  <c:v>0.27616461465202763</c:v>
                </c:pt>
                <c:pt idx="15">
                  <c:v>0.26413053150328925</c:v>
                </c:pt>
                <c:pt idx="16">
                  <c:v>0.25288556656617378</c:v>
                </c:pt>
                <c:pt idx="17">
                  <c:v>0.25536166666140542</c:v>
                </c:pt>
                <c:pt idx="18">
                  <c:v>0.26155362336006277</c:v>
                </c:pt>
                <c:pt idx="19">
                  <c:v>0.26040115703504219</c:v>
                </c:pt>
                <c:pt idx="20">
                  <c:v>0.26546878816268443</c:v>
                </c:pt>
                <c:pt idx="21">
                  <c:v>0.27689914672091132</c:v>
                </c:pt>
                <c:pt idx="22">
                  <c:v>0.26252377941879368</c:v>
                </c:pt>
                <c:pt idx="23">
                  <c:v>0.22561321702775744</c:v>
                </c:pt>
                <c:pt idx="24">
                  <c:v>0.23482297005856903</c:v>
                </c:pt>
                <c:pt idx="25">
                  <c:v>0.2217680379053048</c:v>
                </c:pt>
                <c:pt idx="26">
                  <c:v>0.21822217382616338</c:v>
                </c:pt>
                <c:pt idx="27">
                  <c:v>0.21757455654638597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7A6-4CBF-B7C2-F5C0C8B0D46E}"/>
            </c:ext>
          </c:extLst>
        </c:ser>
        <c:ser>
          <c:idx val="8"/>
          <c:order val="8"/>
          <c:tx>
            <c:strRef>
              <c:f>'datos Gr 17'!$B$12</c:f>
              <c:strCache>
                <c:ptCount val="1"/>
                <c:pt idx="0">
                  <c:v>Corea del Sur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'datos Gr 17'!$C$3:$AD$3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cat>
          <c:val>
            <c:numRef>
              <c:f>'datos Gr 17'!$C$12:$AD$12</c:f>
              <c:numCache>
                <c:formatCode>0%</c:formatCode>
                <c:ptCount val="28"/>
                <c:pt idx="0">
                  <c:v>0.30451833374852139</c:v>
                </c:pt>
                <c:pt idx="1">
                  <c:v>0.34158386244306449</c:v>
                </c:pt>
                <c:pt idx="2">
                  <c:v>0.3594605754531785</c:v>
                </c:pt>
                <c:pt idx="3">
                  <c:v>0.33452476697232536</c:v>
                </c:pt>
                <c:pt idx="4">
                  <c:v>0.33972409866641662</c:v>
                </c:pt>
                <c:pt idx="5">
                  <c:v>0.34449039752952482</c:v>
                </c:pt>
                <c:pt idx="6">
                  <c:v>0.33637420188954442</c:v>
                </c:pt>
                <c:pt idx="7">
                  <c:v>0.33498228435844218</c:v>
                </c:pt>
                <c:pt idx="8">
                  <c:v>0.33463762055147017</c:v>
                </c:pt>
                <c:pt idx="9">
                  <c:v>0.33445939414563175</c:v>
                </c:pt>
                <c:pt idx="10">
                  <c:v>0.32356812440347532</c:v>
                </c:pt>
                <c:pt idx="11">
                  <c:v>0.32144622641339554</c:v>
                </c:pt>
                <c:pt idx="12">
                  <c:v>0.34274246351093013</c:v>
                </c:pt>
                <c:pt idx="13">
                  <c:v>0.32067825025383079</c:v>
                </c:pt>
                <c:pt idx="14">
                  <c:v>0.34393560083408836</c:v>
                </c:pt>
                <c:pt idx="15">
                  <c:v>0.32355608809401476</c:v>
                </c:pt>
                <c:pt idx="16">
                  <c:v>0.31770127637924755</c:v>
                </c:pt>
                <c:pt idx="17">
                  <c:v>0.33212521256101452</c:v>
                </c:pt>
                <c:pt idx="18">
                  <c:v>0.35423179987148889</c:v>
                </c:pt>
                <c:pt idx="19">
                  <c:v>0.33453742543600545</c:v>
                </c:pt>
                <c:pt idx="20">
                  <c:v>0.32675306231939283</c:v>
                </c:pt>
                <c:pt idx="21">
                  <c:v>0.33011598541621168</c:v>
                </c:pt>
                <c:pt idx="22">
                  <c:v>0.32874331505705739</c:v>
                </c:pt>
                <c:pt idx="23">
                  <c:v>0.32672527651718603</c:v>
                </c:pt>
                <c:pt idx="24">
                  <c:v>0.34822533466787214</c:v>
                </c:pt>
                <c:pt idx="25">
                  <c:v>0.34650515588903141</c:v>
                </c:pt>
                <c:pt idx="26">
                  <c:v>0.34374294337183142</c:v>
                </c:pt>
                <c:pt idx="27">
                  <c:v>0.3447476113192709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7A6-4CBF-B7C2-F5C0C8B0D46E}"/>
            </c:ext>
          </c:extLst>
        </c:ser>
        <c:ser>
          <c:idx val="9"/>
          <c:order val="9"/>
          <c:tx>
            <c:strRef>
              <c:f>'datos Gr 17'!$B$13</c:f>
              <c:strCache>
                <c:ptCount val="1"/>
                <c:pt idx="0">
                  <c:v>China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'datos Gr 17'!$C$3:$AD$3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cat>
          <c:val>
            <c:numRef>
              <c:f>'datos Gr 17'!$C$13:$AD$13</c:f>
              <c:numCache>
                <c:formatCode>0%</c:formatCode>
                <c:ptCount val="28"/>
                <c:pt idx="0">
                  <c:v>0.34319954797740765</c:v>
                </c:pt>
                <c:pt idx="1">
                  <c:v>0.35694257243225203</c:v>
                </c:pt>
                <c:pt idx="2">
                  <c:v>0.35930914970066419</c:v>
                </c:pt>
                <c:pt idx="3">
                  <c:v>0.35787677221749176</c:v>
                </c:pt>
                <c:pt idx="4">
                  <c:v>0.3847456469777728</c:v>
                </c:pt>
                <c:pt idx="5">
                  <c:v>0.38312892594773812</c:v>
                </c:pt>
                <c:pt idx="6">
                  <c:v>0.38445611651745765</c:v>
                </c:pt>
                <c:pt idx="7">
                  <c:v>0.42327110287184833</c:v>
                </c:pt>
                <c:pt idx="8">
                  <c:v>0.42803433468498503</c:v>
                </c:pt>
                <c:pt idx="9">
                  <c:v>0.42549300812257906</c:v>
                </c:pt>
                <c:pt idx="10">
                  <c:v>0.40444291054662218</c:v>
                </c:pt>
                <c:pt idx="11">
                  <c:v>0.41340342437071365</c:v>
                </c:pt>
                <c:pt idx="12">
                  <c:v>0.39922815224797931</c:v>
                </c:pt>
                <c:pt idx="13">
                  <c:v>0.38349219645625288</c:v>
                </c:pt>
                <c:pt idx="14">
                  <c:v>0.36227817057521172</c:v>
                </c:pt>
                <c:pt idx="15">
                  <c:v>0.36955056503330719</c:v>
                </c:pt>
                <c:pt idx="16">
                  <c:v>0.39602913176107207</c:v>
                </c:pt>
                <c:pt idx="17">
                  <c:v>0.42949531102647565</c:v>
                </c:pt>
                <c:pt idx="18">
                  <c:v>0.45612868893601571</c:v>
                </c:pt>
                <c:pt idx="19">
                  <c:v>0.46728779419319688</c:v>
                </c:pt>
                <c:pt idx="20">
                  <c:v>0.50080270074328548</c:v>
                </c:pt>
                <c:pt idx="21">
                  <c:v>0.50260317547925371</c:v>
                </c:pt>
                <c:pt idx="22">
                  <c:v>0.51831606372126826</c:v>
                </c:pt>
                <c:pt idx="23">
                  <c:v>0.51921100360838923</c:v>
                </c:pt>
                <c:pt idx="24">
                  <c:v>0.50602906883829335</c:v>
                </c:pt>
                <c:pt idx="25">
                  <c:v>0.48636314897588867</c:v>
                </c:pt>
                <c:pt idx="26">
                  <c:v>0.49856927071193929</c:v>
                </c:pt>
                <c:pt idx="27">
                  <c:v>0.49866950857685316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7A6-4CBF-B7C2-F5C0C8B0D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3474560"/>
        <c:axId val="372698896"/>
      </c:lineChart>
      <c:catAx>
        <c:axId val="55347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72698896"/>
        <c:crosses val="autoZero"/>
        <c:auto val="1"/>
        <c:lblAlgn val="ctr"/>
        <c:lblOffset val="100"/>
        <c:noMultiLvlLbl val="0"/>
      </c:catAx>
      <c:valAx>
        <c:axId val="37269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% del PBI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5347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85435637011925836"/>
          <c:w val="0.99049665634972861"/>
          <c:h val="0.1426826168793457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Inversión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I&amp;D (% del PIB)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Data!$D$4</c:f>
              <c:strCache>
                <c:ptCount val="1"/>
                <c:pt idx="0">
                  <c:v>CHN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Data!$E$1:$V$1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Data!$E$4:$V$4</c:f>
              <c:numCache>
                <c:formatCode>General</c:formatCode>
                <c:ptCount val="18"/>
                <c:pt idx="0">
                  <c:v>0.64101999998092696</c:v>
                </c:pt>
                <c:pt idx="1">
                  <c:v>0.64925998449325595</c:v>
                </c:pt>
                <c:pt idx="2">
                  <c:v>0.75275999307632402</c:v>
                </c:pt>
                <c:pt idx="3">
                  <c:v>0.89766997098922696</c:v>
                </c:pt>
                <c:pt idx="4">
                  <c:v>0.94538998603820801</c:v>
                </c:pt>
                <c:pt idx="5">
                  <c:v>1.06411004066467</c:v>
                </c:pt>
                <c:pt idx="6">
                  <c:v>1.1274000406265301</c:v>
                </c:pt>
                <c:pt idx="7">
                  <c:v>1.22350001335144</c:v>
                </c:pt>
                <c:pt idx="8">
                  <c:v>1.3179299831390401</c:v>
                </c:pt>
                <c:pt idx="9">
                  <c:v>1.3797399997711199</c:v>
                </c:pt>
                <c:pt idx="10">
                  <c:v>1.3843200206756601</c:v>
                </c:pt>
                <c:pt idx="11">
                  <c:v>1.4572999477386499</c:v>
                </c:pt>
                <c:pt idx="12">
                  <c:v>1.67870998382568</c:v>
                </c:pt>
                <c:pt idx="13">
                  <c:v>1.72720003128052</c:v>
                </c:pt>
                <c:pt idx="14">
                  <c:v>1.7943799495696999</c:v>
                </c:pt>
                <c:pt idx="15">
                  <c:v>1.92809998989105</c:v>
                </c:pt>
                <c:pt idx="16">
                  <c:v>2.0146598815918</c:v>
                </c:pt>
                <c:pt idx="17">
                  <c:v>2.0460400581359899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16-4FA7-8B1D-4A1587346771}"/>
            </c:ext>
          </c:extLst>
        </c:ser>
        <c:ser>
          <c:idx val="1"/>
          <c:order val="1"/>
          <c:tx>
            <c:strRef>
              <c:f>Data!$D$5</c:f>
              <c:strCache>
                <c:ptCount val="1"/>
                <c:pt idx="0">
                  <c:v>KOR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Data!$E$1:$V$1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Data!$E$5:$V$5</c:f>
              <c:numCache>
                <c:formatCode>General</c:formatCode>
                <c:ptCount val="18"/>
                <c:pt idx="0">
                  <c:v>2.2854800224304199</c:v>
                </c:pt>
                <c:pt idx="1">
                  <c:v>2.1486499309539799</c:v>
                </c:pt>
                <c:pt idx="2">
                  <c:v>2.0620799064636199</c:v>
                </c:pt>
                <c:pt idx="3">
                  <c:v>2.1802299022674601</c:v>
                </c:pt>
                <c:pt idx="4">
                  <c:v>2.3410799503326398</c:v>
                </c:pt>
                <c:pt idx="5">
                  <c:v>2.2738099098205602</c:v>
                </c:pt>
                <c:pt idx="6">
                  <c:v>2.3515000343322798</c:v>
                </c:pt>
                <c:pt idx="7">
                  <c:v>2.5324800014495898</c:v>
                </c:pt>
                <c:pt idx="8">
                  <c:v>2.62616991996765</c:v>
                </c:pt>
                <c:pt idx="9">
                  <c:v>2.83066010475159</c:v>
                </c:pt>
                <c:pt idx="10">
                  <c:v>3.0003399848938002</c:v>
                </c:pt>
                <c:pt idx="11">
                  <c:v>3.1234400272369398</c:v>
                </c:pt>
                <c:pt idx="12">
                  <c:v>3.2932300567627002</c:v>
                </c:pt>
                <c:pt idx="13">
                  <c:v>3.4659399986267099</c:v>
                </c:pt>
                <c:pt idx="14">
                  <c:v>3.74361991882324</c:v>
                </c:pt>
                <c:pt idx="15">
                  <c:v>4.0255298614501998</c:v>
                </c:pt>
                <c:pt idx="16">
                  <c:v>4.14851999282837</c:v>
                </c:pt>
                <c:pt idx="17">
                  <c:v>4.2916297912597701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16-4FA7-8B1D-4A1587346771}"/>
            </c:ext>
          </c:extLst>
        </c:ser>
        <c:ser>
          <c:idx val="2"/>
          <c:order val="2"/>
          <c:tx>
            <c:v>ARG</c:v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Data!$E$1:$V$1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Data!$E$8:$V$8</c:f>
              <c:numCache>
                <c:formatCode>General</c:formatCode>
                <c:ptCount val="18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0.6</c:v>
                </c:pt>
                <c:pt idx="16">
                  <c:v>0.6</c:v>
                </c:pt>
                <c:pt idx="17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16-4FA7-8B1D-4A1587346771}"/>
            </c:ext>
          </c:extLst>
        </c:ser>
        <c:ser>
          <c:idx val="3"/>
          <c:order val="3"/>
          <c:tx>
            <c:v>OECD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Data!$E$1:$V$1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Data!$E$3:$V$3</c:f>
              <c:numCache>
                <c:formatCode>General</c:formatCode>
                <c:ptCount val="18"/>
                <c:pt idx="0">
                  <c:v>2.1621674102901762</c:v>
                </c:pt>
                <c:pt idx="1">
                  <c:v>2.1722090598674937</c:v>
                </c:pt>
                <c:pt idx="2">
                  <c:v>2.2405939993565549</c:v>
                </c:pt>
                <c:pt idx="3">
                  <c:v>2.2979404993891523</c:v>
                </c:pt>
                <c:pt idx="4">
                  <c:v>2.3279449477361198</c:v>
                </c:pt>
                <c:pt idx="5">
                  <c:v>2.2694485461607736</c:v>
                </c:pt>
                <c:pt idx="6">
                  <c:v>2.2586816083126515</c:v>
                </c:pt>
                <c:pt idx="7">
                  <c:v>2.2097061165884764</c:v>
                </c:pt>
                <c:pt idx="8">
                  <c:v>2.2257330889868028</c:v>
                </c:pt>
                <c:pt idx="9">
                  <c:v>2.2503028411526835</c:v>
                </c:pt>
                <c:pt idx="10">
                  <c:v>2.2530150696305182</c:v>
                </c:pt>
                <c:pt idx="11">
                  <c:v>2.3391918292013734</c:v>
                </c:pt>
                <c:pt idx="12">
                  <c:v>2.4201741047767413</c:v>
                </c:pt>
                <c:pt idx="13">
                  <c:v>2.3833681730061138</c:v>
                </c:pt>
                <c:pt idx="14">
                  <c:v>2.4143329573971863</c:v>
                </c:pt>
                <c:pt idx="15">
                  <c:v>2.4405144825681759</c:v>
                </c:pt>
                <c:pt idx="16">
                  <c:v>2.4279925474233064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16-4FA7-8B1D-4A1587346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5910064"/>
        <c:axId val="485919216"/>
      </c:lineChart>
      <c:catAx>
        <c:axId val="48591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919216"/>
        <c:crosses val="autoZero"/>
        <c:auto val="1"/>
        <c:lblAlgn val="ctr"/>
        <c:lblOffset val="100"/>
        <c:noMultiLvlLbl val="0"/>
      </c:catAx>
      <c:valAx>
        <c:axId val="48591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9100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F6964-3BE6-4D19-A710-99F5369744B2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4E0B7-B3CB-431D-896E-D2C0FDA765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4E0B7-B3CB-431D-896E-D2C0FDA765A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43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4E0B7-B3CB-431D-896E-D2C0FDA765A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37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4E0B7-B3CB-431D-896E-D2C0FDA765A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3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4E0B7-B3CB-431D-896E-D2C0FDA765A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42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4E0B7-B3CB-431D-896E-D2C0FDA765A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4E0B7-B3CB-431D-896E-D2C0FDA765A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6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4E0B7-B3CB-431D-896E-D2C0FDA765A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19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4E0B7-B3CB-431D-896E-D2C0FDA765A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7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5FB-9840-4E48-A374-C3F6B5F2351D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6342-A337-4B43-81E0-AF2CF52C9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1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5FB-9840-4E48-A374-C3F6B5F2351D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6342-A337-4B43-81E0-AF2CF52C9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2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5FB-9840-4E48-A374-C3F6B5F2351D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6342-A337-4B43-81E0-AF2CF52C9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5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5FB-9840-4E48-A374-C3F6B5F2351D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6342-A337-4B43-81E0-AF2CF52C9E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949696"/>
            <a:ext cx="3584448" cy="60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2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5FB-9840-4E48-A374-C3F6B5F2351D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6342-A337-4B43-81E0-AF2CF52C9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1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5FB-9840-4E48-A374-C3F6B5F2351D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6342-A337-4B43-81E0-AF2CF52C9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4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5FB-9840-4E48-A374-C3F6B5F2351D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6342-A337-4B43-81E0-AF2CF52C9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5FB-9840-4E48-A374-C3F6B5F2351D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6342-A337-4B43-81E0-AF2CF52C9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2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5FB-9840-4E48-A374-C3F6B5F2351D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6342-A337-4B43-81E0-AF2CF52C9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9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5FB-9840-4E48-A374-C3F6B5F2351D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6342-A337-4B43-81E0-AF2CF52C9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8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5FB-9840-4E48-A374-C3F6B5F2351D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6342-A337-4B43-81E0-AF2CF52C9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2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E5FB-9840-4E48-A374-C3F6B5F2351D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56342-A337-4B43-81E0-AF2CF52C9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1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0" y="342452"/>
            <a:ext cx="9144000" cy="62107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600" b="1" dirty="0"/>
          </a:p>
          <a:p>
            <a:pPr marL="0" indent="0" algn="ctr">
              <a:buNone/>
            </a:pPr>
            <a:r>
              <a:rPr lang="en-US" sz="2600" b="1" dirty="0"/>
              <a:t>El </a:t>
            </a:r>
            <a:r>
              <a:rPr lang="en-US" sz="2600" b="1" dirty="0" err="1"/>
              <a:t>envejecimiento</a:t>
            </a:r>
            <a:r>
              <a:rPr lang="en-US" sz="2600" b="1" dirty="0"/>
              <a:t> </a:t>
            </a:r>
            <a:r>
              <a:rPr lang="en-US" sz="2600" b="1" dirty="0" err="1"/>
              <a:t>poblacional</a:t>
            </a:r>
            <a:r>
              <a:rPr lang="en-US" sz="2600" b="1" dirty="0"/>
              <a:t> y </a:t>
            </a:r>
            <a:r>
              <a:rPr lang="en-US" sz="2600" b="1" dirty="0" err="1"/>
              <a:t>su</a:t>
            </a:r>
            <a:r>
              <a:rPr lang="en-US" sz="2600" b="1" dirty="0"/>
              <a:t> </a:t>
            </a:r>
            <a:r>
              <a:rPr lang="en-US" sz="2600" b="1" dirty="0" err="1"/>
              <a:t>impacto</a:t>
            </a:r>
            <a:r>
              <a:rPr lang="en-US" sz="2600" b="1" dirty="0"/>
              <a:t> </a:t>
            </a:r>
            <a:r>
              <a:rPr lang="en-US" sz="2600" b="1" dirty="0" err="1"/>
              <a:t>sobre</a:t>
            </a:r>
            <a:r>
              <a:rPr lang="en-US" sz="2600" b="1" dirty="0"/>
              <a:t> la </a:t>
            </a:r>
            <a:r>
              <a:rPr lang="en-US" sz="2600" b="1" dirty="0" err="1"/>
              <a:t>economía</a:t>
            </a:r>
            <a:endParaRPr lang="en-US" sz="2600" b="1" dirty="0"/>
          </a:p>
          <a:p>
            <a:pPr marL="0" indent="0" algn="ctr">
              <a:buNone/>
            </a:pPr>
            <a:endParaRPr lang="en-US" sz="2600" b="1" dirty="0"/>
          </a:p>
          <a:p>
            <a:pPr marL="0" indent="0" algn="ctr">
              <a:buNone/>
            </a:pPr>
            <a:r>
              <a:rPr lang="en-US" sz="2600" b="1" dirty="0"/>
              <a:t>Rafael Rofman</a:t>
            </a:r>
          </a:p>
          <a:p>
            <a:pPr marL="0" indent="0" algn="ctr">
              <a:buNone/>
            </a:pPr>
            <a:endParaRPr lang="en-US" sz="2600" b="1" dirty="0"/>
          </a:p>
          <a:p>
            <a:pPr marL="0" indent="0" algn="ctr">
              <a:buNone/>
            </a:pPr>
            <a:r>
              <a:rPr lang="es-ES" sz="2400" dirty="0"/>
              <a:t>Taller Cuentas Nacionales de Transferencia:</a:t>
            </a:r>
          </a:p>
          <a:p>
            <a:pPr marL="0" indent="0" algn="ctr">
              <a:buNone/>
            </a:pPr>
            <a:r>
              <a:rPr lang="es-ES" sz="2400" dirty="0"/>
              <a:t>Transición demográfica: oportunidades y desafíos</a:t>
            </a: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Buenos Aires</a:t>
            </a:r>
          </a:p>
          <a:p>
            <a:pPr marL="0" indent="0" algn="ctr">
              <a:buNone/>
            </a:pPr>
            <a:r>
              <a:rPr lang="en-US" sz="2400" dirty="0"/>
              <a:t>Mayo 2019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sz="2600" dirty="0"/>
          </a:p>
          <a:p>
            <a:pPr algn="ctr"/>
            <a:endParaRPr lang="en-US" sz="2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949696"/>
            <a:ext cx="3584448" cy="60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43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304800"/>
            <a:ext cx="8077200" cy="6400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s-UY" sz="4400" dirty="0"/>
              <a:t>Los tres desafíos centrales</a:t>
            </a:r>
            <a:r>
              <a:rPr lang="es-UY" sz="4000" dirty="0"/>
              <a:t>: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s-UY" sz="4000" noProof="0" dirty="0"/>
              <a:t>Evitar el desempleo tecnológico y la polarización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s-UY" sz="4000" dirty="0"/>
              <a:t>Dotar a los trabajadores (actuales y futuros) con habilidades relevantes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s-UY" sz="4000" noProof="0" dirty="0"/>
              <a:t>Adaptar regulaciones laborales y de protección social para que sean efectivas en un nuevo contexto</a:t>
            </a:r>
            <a:endParaRPr lang="en-US" dirty="0"/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noProof="0" dirty="0"/>
          </a:p>
          <a:p>
            <a:pPr marL="51435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283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8CB09-77EB-4105-8D59-C0D7EB43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3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resumen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D9D69-38B2-4AB8-900C-ADA1A47A0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s-UY" dirty="0"/>
              <a:t>El envejecimiento poblacional y el cambio tecnológico son procesos “bueno”: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s-UY" dirty="0"/>
              <a:t>Pero hay riesgos, por la heterogeneidad en los procesos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s-UY" dirty="0"/>
              <a:t>Impactos distributivos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s-UY" dirty="0"/>
              <a:t>Sectores excluidos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s-UY" dirty="0"/>
              <a:t>La política públicas tienen un rol en promover estos procesos, gestionándolos para asegurar los impactos positivos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2222249"/>
            <a:ext cx="8229600" cy="338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lvl="1" indent="-461963"/>
            <a:r>
              <a:rPr lang="es-AR" dirty="0"/>
              <a:t>Esto NO es un problema, es el mejor indicador posible de desarrollo social</a:t>
            </a:r>
          </a:p>
          <a:p>
            <a:pPr marL="461963" lvl="1" indent="-461963"/>
            <a:r>
              <a:rPr lang="es-AR" dirty="0"/>
              <a:t>Pero los cambios demográficos tienen impacto sobre políticas sociales, efectos fiscales y, fundamentalmente, el mercado de trabajo.</a:t>
            </a:r>
          </a:p>
          <a:p>
            <a:pPr marL="461963" lvl="1" indent="-461963"/>
            <a:endParaRPr lang="es-AR" dirty="0"/>
          </a:p>
          <a:p>
            <a:pPr marL="461963" lvl="1" indent="-461963"/>
            <a:endParaRPr lang="es-AR" dirty="0"/>
          </a:p>
          <a:p>
            <a:pPr marL="400050" lvl="2" indent="0">
              <a:buFont typeface="Arial" panose="020B0604020202020204" pitchFamily="34" charset="0"/>
              <a:buNone/>
            </a:pPr>
            <a:endParaRPr lang="es-AR" dirty="0"/>
          </a:p>
          <a:p>
            <a:pPr marL="862013" lvl="2" indent="-461963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800" dirty="0"/>
              <a:t>La </a:t>
            </a:r>
            <a:r>
              <a:rPr lang="en-US" sz="3800" dirty="0" err="1"/>
              <a:t>transición</a:t>
            </a:r>
            <a:r>
              <a:rPr lang="en-US" sz="3800" dirty="0"/>
              <a:t> </a:t>
            </a:r>
            <a:r>
              <a:rPr lang="en-US" sz="3800" dirty="0" err="1"/>
              <a:t>demográfica</a:t>
            </a:r>
            <a:r>
              <a:rPr lang="en-US" sz="3800" dirty="0"/>
              <a:t> </a:t>
            </a:r>
            <a:r>
              <a:rPr lang="en-US" sz="3800" dirty="0" err="1"/>
              <a:t>avanza</a:t>
            </a:r>
            <a:r>
              <a:rPr lang="en-US" sz="3800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0515"/>
            <a:ext cx="8077200" cy="1219200"/>
          </a:xfrm>
        </p:spPr>
        <p:txBody>
          <a:bodyPr>
            <a:normAutofit/>
          </a:bodyPr>
          <a:lstStyle/>
          <a:p>
            <a:pPr marL="461963" lvl="1" indent="-461963"/>
            <a:r>
              <a:rPr lang="es-AR" dirty="0"/>
              <a:t>Baja en fecundidad y en mortalidad</a:t>
            </a:r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057388"/>
              </p:ext>
            </p:extLst>
          </p:nvPr>
        </p:nvGraphicFramePr>
        <p:xfrm>
          <a:off x="592015" y="1219200"/>
          <a:ext cx="7924800" cy="4659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296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3"/>
      <p:bldP spid="2" grpId="0"/>
      <p:bldP spid="3" grpId="0" build="p"/>
      <p:bldGraphic spid="8" grpId="0">
        <p:bldAsOne/>
      </p:bldGraphic>
      <p:bldGraphic spid="8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321948"/>
            <a:ext cx="8839200" cy="1131570"/>
          </a:xfrm>
        </p:spPr>
        <p:txBody>
          <a:bodyPr anchor="t">
            <a:noAutofit/>
          </a:bodyPr>
          <a:lstStyle/>
          <a:p>
            <a:r>
              <a:rPr lang="es-ES" sz="3600" dirty="0"/>
              <a:t>… afectando la oferta en el mercado de trabajo</a:t>
            </a:r>
            <a:endParaRPr lang="en-US" sz="3600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94474"/>
              </p:ext>
            </p:extLst>
          </p:nvPr>
        </p:nvGraphicFramePr>
        <p:xfrm>
          <a:off x="4648200" y="1606391"/>
          <a:ext cx="434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5715000" y="1479476"/>
            <a:ext cx="2514600" cy="4424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600" dirty="0"/>
              <a:t>Tasa de actividad</a:t>
            </a:r>
            <a:endParaRPr lang="en-US" sz="26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386"/>
              </p:ext>
            </p:extLst>
          </p:nvPr>
        </p:nvGraphicFramePr>
        <p:xfrm>
          <a:off x="76201" y="1854758"/>
          <a:ext cx="4495799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6D15342-B341-4497-BA68-58A8F665332F}"/>
              </a:ext>
            </a:extLst>
          </p:cNvPr>
          <p:cNvSpPr txBox="1">
            <a:spLocks/>
          </p:cNvSpPr>
          <p:nvPr/>
        </p:nvSpPr>
        <p:spPr>
          <a:xfrm>
            <a:off x="838200" y="1479476"/>
            <a:ext cx="3200400" cy="4424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600" dirty="0"/>
              <a:t>Tasa de dependencia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5314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Graphic spid="5" grpId="0">
        <p:bldAsOne/>
      </p:bldGraphic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304800"/>
            <a:ext cx="8077200" cy="609600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s-UY" sz="4400" b="1" dirty="0"/>
              <a:t>El principal desafío: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s-UY" sz="4000" dirty="0"/>
              <a:t>Mantener el crecimiento económico en un contexto de declinación de la fuerza de trabajo.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4000" dirty="0"/>
              <a:t>Para </a:t>
            </a:r>
            <a:r>
              <a:rPr lang="en-US" sz="4000" dirty="0" err="1"/>
              <a:t>eso</a:t>
            </a:r>
            <a:r>
              <a:rPr lang="en-US" sz="4000" dirty="0"/>
              <a:t>, PRODUCTIVIDAD: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/>
              <a:t>Capital </a:t>
            </a:r>
            <a:r>
              <a:rPr lang="en-US" sz="4000" b="1" dirty="0" err="1"/>
              <a:t>Físico</a:t>
            </a:r>
            <a:endParaRPr lang="en-US" sz="4000" b="1" dirty="0"/>
          </a:p>
          <a:p>
            <a:pPr algn="ctr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/>
              <a:t>Capital </a:t>
            </a:r>
            <a:r>
              <a:rPr lang="en-US" sz="4000" b="1" dirty="0" err="1"/>
              <a:t>Humano</a:t>
            </a:r>
            <a:endParaRPr lang="en-US" sz="4000" b="1" dirty="0"/>
          </a:p>
          <a:p>
            <a:pPr algn="ctr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/>
              <a:t>Productividad</a:t>
            </a:r>
            <a:r>
              <a:rPr lang="en-US" sz="4000" b="1" dirty="0"/>
              <a:t> Total de los </a:t>
            </a:r>
            <a:r>
              <a:rPr lang="en-US" sz="4000" b="1" dirty="0" err="1"/>
              <a:t>factores</a:t>
            </a:r>
            <a:endParaRPr lang="en-US" sz="4000" b="1" dirty="0"/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endParaRPr lang="en-US" sz="4000" noProof="0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noProof="0" dirty="0"/>
          </a:p>
          <a:p>
            <a:pPr marL="51435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71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228600"/>
            <a:ext cx="8077200" cy="6400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4000" dirty="0"/>
              <a:t>Pero las </a:t>
            </a:r>
            <a:r>
              <a:rPr lang="en-US" sz="4000" dirty="0" err="1"/>
              <a:t>tasas</a:t>
            </a:r>
            <a:r>
              <a:rPr lang="en-US" sz="4000" dirty="0"/>
              <a:t> de </a:t>
            </a:r>
            <a:r>
              <a:rPr lang="en-US" sz="4000" dirty="0" err="1"/>
              <a:t>ahorro</a:t>
            </a:r>
            <a:r>
              <a:rPr lang="en-US" sz="4000" dirty="0"/>
              <a:t> son </a:t>
            </a:r>
            <a:r>
              <a:rPr lang="en-US" sz="4000" dirty="0" err="1"/>
              <a:t>bajas</a:t>
            </a:r>
            <a:r>
              <a:rPr lang="en-US" sz="4000" dirty="0"/>
              <a:t>…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endParaRPr lang="en-US" sz="4000" noProof="0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noProof="0" dirty="0"/>
          </a:p>
          <a:p>
            <a:pPr marL="51435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endParaRPr lang="en-US" noProof="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99071941"/>
              </p:ext>
            </p:extLst>
          </p:nvPr>
        </p:nvGraphicFramePr>
        <p:xfrm>
          <a:off x="457200" y="1295401"/>
          <a:ext cx="8382000" cy="464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224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304800"/>
            <a:ext cx="8077200" cy="6400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4000" dirty="0"/>
              <a:t>…la </a:t>
            </a:r>
            <a:r>
              <a:rPr lang="en-US" sz="4000" dirty="0" err="1"/>
              <a:t>cobertura</a:t>
            </a:r>
            <a:r>
              <a:rPr lang="en-US" sz="4000" dirty="0"/>
              <a:t> y </a:t>
            </a:r>
            <a:r>
              <a:rPr lang="en-US" sz="4000" dirty="0" err="1"/>
              <a:t>calidad</a:t>
            </a:r>
            <a:r>
              <a:rPr lang="en-US" sz="4000" dirty="0"/>
              <a:t> de la </a:t>
            </a:r>
            <a:r>
              <a:rPr lang="en-US" sz="4000" dirty="0" err="1"/>
              <a:t>educación</a:t>
            </a:r>
            <a:r>
              <a:rPr lang="en-US" sz="4000" dirty="0"/>
              <a:t> </a:t>
            </a:r>
            <a:r>
              <a:rPr lang="en-US" sz="4000" dirty="0" err="1"/>
              <a:t>es</a:t>
            </a:r>
            <a:r>
              <a:rPr lang="en-US" sz="4000" dirty="0"/>
              <a:t> </a:t>
            </a:r>
            <a:r>
              <a:rPr lang="en-US" sz="4000" dirty="0" err="1"/>
              <a:t>insuficiente</a:t>
            </a:r>
            <a:r>
              <a:rPr lang="en-US" sz="4000" dirty="0"/>
              <a:t>…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noProof="0" dirty="0" err="1"/>
              <a:t>Resultados</a:t>
            </a:r>
            <a:r>
              <a:rPr lang="en-US" sz="2800" noProof="0" dirty="0"/>
              <a:t> PISA 2015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noProof="0" dirty="0"/>
          </a:p>
          <a:p>
            <a:pPr marL="51435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endParaRPr lang="en-US" noProof="0" dirty="0"/>
          </a:p>
        </p:txBody>
      </p:sp>
      <p:grpSp>
        <p:nvGrpSpPr>
          <p:cNvPr id="7" name="Group 6"/>
          <p:cNvGrpSpPr/>
          <p:nvPr/>
        </p:nvGrpSpPr>
        <p:grpSpPr>
          <a:xfrm>
            <a:off x="4045315" y="2286000"/>
            <a:ext cx="4717513" cy="3557931"/>
            <a:chOff x="6096000" y="3467940"/>
            <a:chExt cx="4207725" cy="313641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0" y="3467940"/>
              <a:ext cx="4207725" cy="3136411"/>
            </a:xfrm>
            <a:prstGeom prst="rect">
              <a:avLst/>
            </a:prstGeom>
          </p:spPr>
        </p:pic>
        <p:grpSp>
          <p:nvGrpSpPr>
            <p:cNvPr id="9" name="9 Grupo"/>
            <p:cNvGrpSpPr/>
            <p:nvPr/>
          </p:nvGrpSpPr>
          <p:grpSpPr>
            <a:xfrm rot="222009">
              <a:off x="7374567" y="5417850"/>
              <a:ext cx="181533" cy="478473"/>
              <a:chOff x="6635218" y="4455564"/>
              <a:chExt cx="956705" cy="2124413"/>
            </a:xfrm>
            <a:solidFill>
              <a:srgbClr val="C00000"/>
            </a:solidFill>
          </p:grpSpPr>
          <p:sp>
            <p:nvSpPr>
              <p:cNvPr id="10" name="Freeform 113"/>
              <p:cNvSpPr>
                <a:spLocks/>
              </p:cNvSpPr>
              <p:nvPr/>
            </p:nvSpPr>
            <p:spPr bwMode="auto">
              <a:xfrm>
                <a:off x="6635218" y="4455564"/>
                <a:ext cx="956705" cy="1916385"/>
              </a:xfrm>
              <a:custGeom>
                <a:avLst/>
                <a:gdLst/>
                <a:ahLst/>
                <a:cxnLst>
                  <a:cxn ang="0">
                    <a:pos x="169" y="1456"/>
                  </a:cxn>
                  <a:cxn ang="0">
                    <a:pos x="209" y="1404"/>
                  </a:cxn>
                  <a:cxn ang="0">
                    <a:pos x="270" y="1275"/>
                  </a:cxn>
                  <a:cxn ang="0">
                    <a:pos x="204" y="1229"/>
                  </a:cxn>
                  <a:cxn ang="0">
                    <a:pos x="220" y="1167"/>
                  </a:cxn>
                  <a:cxn ang="0">
                    <a:pos x="263" y="1136"/>
                  </a:cxn>
                  <a:cxn ang="0">
                    <a:pos x="279" y="1067"/>
                  </a:cxn>
                  <a:cxn ang="0">
                    <a:pos x="298" y="1026"/>
                  </a:cxn>
                  <a:cxn ang="0">
                    <a:pos x="334" y="1028"/>
                  </a:cxn>
                  <a:cxn ang="0">
                    <a:pos x="278" y="1005"/>
                  </a:cxn>
                  <a:cxn ang="0">
                    <a:pos x="279" y="939"/>
                  </a:cxn>
                  <a:cxn ang="0">
                    <a:pos x="380" y="945"/>
                  </a:cxn>
                  <a:cxn ang="0">
                    <a:pos x="392" y="874"/>
                  </a:cxn>
                  <a:cxn ang="0">
                    <a:pos x="392" y="851"/>
                  </a:cxn>
                  <a:cxn ang="0">
                    <a:pos x="571" y="809"/>
                  </a:cxn>
                  <a:cxn ang="0">
                    <a:pos x="610" y="717"/>
                  </a:cxn>
                  <a:cxn ang="0">
                    <a:pos x="594" y="668"/>
                  </a:cxn>
                  <a:cxn ang="0">
                    <a:pos x="537" y="617"/>
                  </a:cxn>
                  <a:cxn ang="0">
                    <a:pos x="555" y="548"/>
                  </a:cxn>
                  <a:cxn ang="0">
                    <a:pos x="633" y="367"/>
                  </a:cxn>
                  <a:cxn ang="0">
                    <a:pos x="735" y="280"/>
                  </a:cxn>
                  <a:cxn ang="0">
                    <a:pos x="760" y="189"/>
                  </a:cxn>
                  <a:cxn ang="0">
                    <a:pos x="726" y="219"/>
                  </a:cxn>
                  <a:cxn ang="0">
                    <a:pos x="633" y="280"/>
                  </a:cxn>
                  <a:cxn ang="0">
                    <a:pos x="545" y="257"/>
                  </a:cxn>
                  <a:cxn ang="0">
                    <a:pos x="577" y="173"/>
                  </a:cxn>
                  <a:cxn ang="0">
                    <a:pos x="430" y="102"/>
                  </a:cxn>
                  <a:cxn ang="0">
                    <a:pos x="359" y="30"/>
                  </a:cxn>
                  <a:cxn ang="0">
                    <a:pos x="279" y="8"/>
                  </a:cxn>
                  <a:cxn ang="0">
                    <a:pos x="249" y="27"/>
                  </a:cxn>
                  <a:cxn ang="0">
                    <a:pos x="171" y="0"/>
                  </a:cxn>
                  <a:cxn ang="0">
                    <a:pos x="123" y="102"/>
                  </a:cxn>
                  <a:cxn ang="0">
                    <a:pos x="65" y="146"/>
                  </a:cxn>
                  <a:cxn ang="0">
                    <a:pos x="80" y="247"/>
                  </a:cxn>
                  <a:cxn ang="0">
                    <a:pos x="27" y="332"/>
                  </a:cxn>
                  <a:cxn ang="0">
                    <a:pos x="0" y="480"/>
                  </a:cxn>
                  <a:cxn ang="0">
                    <a:pos x="9" y="526"/>
                  </a:cxn>
                  <a:cxn ang="0">
                    <a:pos x="18" y="679"/>
                  </a:cxn>
                  <a:cxn ang="0">
                    <a:pos x="4" y="757"/>
                  </a:cxn>
                  <a:cxn ang="0">
                    <a:pos x="6" y="878"/>
                  </a:cxn>
                  <a:cxn ang="0">
                    <a:pos x="15" y="1013"/>
                  </a:cxn>
                  <a:cxn ang="0">
                    <a:pos x="27" y="1136"/>
                  </a:cxn>
                  <a:cxn ang="0">
                    <a:pos x="33" y="1153"/>
                  </a:cxn>
                  <a:cxn ang="0">
                    <a:pos x="33" y="1300"/>
                  </a:cxn>
                  <a:cxn ang="0">
                    <a:pos x="22" y="1406"/>
                  </a:cxn>
                  <a:cxn ang="0">
                    <a:pos x="78" y="1510"/>
                  </a:cxn>
                  <a:cxn ang="0">
                    <a:pos x="200" y="1520"/>
                  </a:cxn>
                </a:cxnLst>
                <a:rect l="0" t="0" r="r" b="b"/>
                <a:pathLst>
                  <a:path w="768" h="1520">
                    <a:moveTo>
                      <a:pt x="200" y="1520"/>
                    </a:moveTo>
                    <a:lnTo>
                      <a:pt x="186" y="1496"/>
                    </a:lnTo>
                    <a:lnTo>
                      <a:pt x="169" y="1456"/>
                    </a:lnTo>
                    <a:lnTo>
                      <a:pt x="171" y="1430"/>
                    </a:lnTo>
                    <a:lnTo>
                      <a:pt x="186" y="1414"/>
                    </a:lnTo>
                    <a:lnTo>
                      <a:pt x="209" y="1404"/>
                    </a:lnTo>
                    <a:lnTo>
                      <a:pt x="212" y="1352"/>
                    </a:lnTo>
                    <a:lnTo>
                      <a:pt x="267" y="1300"/>
                    </a:lnTo>
                    <a:lnTo>
                      <a:pt x="270" y="1275"/>
                    </a:lnTo>
                    <a:lnTo>
                      <a:pt x="267" y="1259"/>
                    </a:lnTo>
                    <a:lnTo>
                      <a:pt x="239" y="1260"/>
                    </a:lnTo>
                    <a:lnTo>
                      <a:pt x="204" y="1229"/>
                    </a:lnTo>
                    <a:lnTo>
                      <a:pt x="198" y="1205"/>
                    </a:lnTo>
                    <a:lnTo>
                      <a:pt x="209" y="1179"/>
                    </a:lnTo>
                    <a:lnTo>
                      <a:pt x="220" y="1167"/>
                    </a:lnTo>
                    <a:lnTo>
                      <a:pt x="243" y="1152"/>
                    </a:lnTo>
                    <a:lnTo>
                      <a:pt x="263" y="1151"/>
                    </a:lnTo>
                    <a:lnTo>
                      <a:pt x="263" y="1136"/>
                    </a:lnTo>
                    <a:lnTo>
                      <a:pt x="278" y="1127"/>
                    </a:lnTo>
                    <a:lnTo>
                      <a:pt x="272" y="1084"/>
                    </a:lnTo>
                    <a:lnTo>
                      <a:pt x="279" y="1067"/>
                    </a:lnTo>
                    <a:lnTo>
                      <a:pt x="304" y="1050"/>
                    </a:lnTo>
                    <a:lnTo>
                      <a:pt x="278" y="1043"/>
                    </a:lnTo>
                    <a:lnTo>
                      <a:pt x="298" y="1026"/>
                    </a:lnTo>
                    <a:lnTo>
                      <a:pt x="310" y="1042"/>
                    </a:lnTo>
                    <a:lnTo>
                      <a:pt x="331" y="1042"/>
                    </a:lnTo>
                    <a:lnTo>
                      <a:pt x="334" y="1028"/>
                    </a:lnTo>
                    <a:lnTo>
                      <a:pt x="327" y="1004"/>
                    </a:lnTo>
                    <a:lnTo>
                      <a:pt x="296" y="1018"/>
                    </a:lnTo>
                    <a:lnTo>
                      <a:pt x="278" y="1005"/>
                    </a:lnTo>
                    <a:lnTo>
                      <a:pt x="276" y="976"/>
                    </a:lnTo>
                    <a:lnTo>
                      <a:pt x="267" y="951"/>
                    </a:lnTo>
                    <a:lnTo>
                      <a:pt x="279" y="939"/>
                    </a:lnTo>
                    <a:lnTo>
                      <a:pt x="320" y="958"/>
                    </a:lnTo>
                    <a:lnTo>
                      <a:pt x="353" y="958"/>
                    </a:lnTo>
                    <a:lnTo>
                      <a:pt x="380" y="945"/>
                    </a:lnTo>
                    <a:lnTo>
                      <a:pt x="383" y="928"/>
                    </a:lnTo>
                    <a:lnTo>
                      <a:pt x="375" y="916"/>
                    </a:lnTo>
                    <a:lnTo>
                      <a:pt x="392" y="874"/>
                    </a:lnTo>
                    <a:lnTo>
                      <a:pt x="375" y="858"/>
                    </a:lnTo>
                    <a:lnTo>
                      <a:pt x="380" y="837"/>
                    </a:lnTo>
                    <a:lnTo>
                      <a:pt x="392" y="851"/>
                    </a:lnTo>
                    <a:lnTo>
                      <a:pt x="451" y="844"/>
                    </a:lnTo>
                    <a:lnTo>
                      <a:pt x="527" y="828"/>
                    </a:lnTo>
                    <a:lnTo>
                      <a:pt x="571" y="809"/>
                    </a:lnTo>
                    <a:lnTo>
                      <a:pt x="579" y="788"/>
                    </a:lnTo>
                    <a:lnTo>
                      <a:pt x="613" y="744"/>
                    </a:lnTo>
                    <a:lnTo>
                      <a:pt x="610" y="717"/>
                    </a:lnTo>
                    <a:lnTo>
                      <a:pt x="592" y="714"/>
                    </a:lnTo>
                    <a:lnTo>
                      <a:pt x="582" y="693"/>
                    </a:lnTo>
                    <a:lnTo>
                      <a:pt x="594" y="668"/>
                    </a:lnTo>
                    <a:lnTo>
                      <a:pt x="579" y="651"/>
                    </a:lnTo>
                    <a:lnTo>
                      <a:pt x="545" y="634"/>
                    </a:lnTo>
                    <a:lnTo>
                      <a:pt x="537" y="617"/>
                    </a:lnTo>
                    <a:lnTo>
                      <a:pt x="545" y="602"/>
                    </a:lnTo>
                    <a:lnTo>
                      <a:pt x="547" y="582"/>
                    </a:lnTo>
                    <a:lnTo>
                      <a:pt x="555" y="548"/>
                    </a:lnTo>
                    <a:lnTo>
                      <a:pt x="570" y="426"/>
                    </a:lnTo>
                    <a:lnTo>
                      <a:pt x="579" y="416"/>
                    </a:lnTo>
                    <a:lnTo>
                      <a:pt x="633" y="367"/>
                    </a:lnTo>
                    <a:lnTo>
                      <a:pt x="663" y="328"/>
                    </a:lnTo>
                    <a:lnTo>
                      <a:pt x="718" y="281"/>
                    </a:lnTo>
                    <a:lnTo>
                      <a:pt x="735" y="280"/>
                    </a:lnTo>
                    <a:lnTo>
                      <a:pt x="767" y="258"/>
                    </a:lnTo>
                    <a:lnTo>
                      <a:pt x="768" y="219"/>
                    </a:lnTo>
                    <a:lnTo>
                      <a:pt x="760" y="189"/>
                    </a:lnTo>
                    <a:lnTo>
                      <a:pt x="748" y="185"/>
                    </a:lnTo>
                    <a:lnTo>
                      <a:pt x="733" y="187"/>
                    </a:lnTo>
                    <a:lnTo>
                      <a:pt x="726" y="219"/>
                    </a:lnTo>
                    <a:lnTo>
                      <a:pt x="717" y="239"/>
                    </a:lnTo>
                    <a:lnTo>
                      <a:pt x="668" y="273"/>
                    </a:lnTo>
                    <a:lnTo>
                      <a:pt x="633" y="280"/>
                    </a:lnTo>
                    <a:lnTo>
                      <a:pt x="612" y="277"/>
                    </a:lnTo>
                    <a:lnTo>
                      <a:pt x="596" y="266"/>
                    </a:lnTo>
                    <a:lnTo>
                      <a:pt x="545" y="257"/>
                    </a:lnTo>
                    <a:lnTo>
                      <a:pt x="557" y="217"/>
                    </a:lnTo>
                    <a:lnTo>
                      <a:pt x="577" y="193"/>
                    </a:lnTo>
                    <a:lnTo>
                      <a:pt x="577" y="173"/>
                    </a:lnTo>
                    <a:lnTo>
                      <a:pt x="568" y="161"/>
                    </a:lnTo>
                    <a:lnTo>
                      <a:pt x="491" y="116"/>
                    </a:lnTo>
                    <a:lnTo>
                      <a:pt x="430" y="102"/>
                    </a:lnTo>
                    <a:lnTo>
                      <a:pt x="421" y="87"/>
                    </a:lnTo>
                    <a:lnTo>
                      <a:pt x="368" y="46"/>
                    </a:lnTo>
                    <a:lnTo>
                      <a:pt x="359" y="30"/>
                    </a:lnTo>
                    <a:lnTo>
                      <a:pt x="339" y="19"/>
                    </a:lnTo>
                    <a:lnTo>
                      <a:pt x="312" y="10"/>
                    </a:lnTo>
                    <a:lnTo>
                      <a:pt x="279" y="8"/>
                    </a:lnTo>
                    <a:lnTo>
                      <a:pt x="269" y="17"/>
                    </a:lnTo>
                    <a:lnTo>
                      <a:pt x="263" y="31"/>
                    </a:lnTo>
                    <a:lnTo>
                      <a:pt x="249" y="27"/>
                    </a:lnTo>
                    <a:lnTo>
                      <a:pt x="237" y="19"/>
                    </a:lnTo>
                    <a:lnTo>
                      <a:pt x="196" y="15"/>
                    </a:lnTo>
                    <a:lnTo>
                      <a:pt x="171" y="0"/>
                    </a:lnTo>
                    <a:lnTo>
                      <a:pt x="122" y="54"/>
                    </a:lnTo>
                    <a:lnTo>
                      <a:pt x="129" y="69"/>
                    </a:lnTo>
                    <a:lnTo>
                      <a:pt x="123" y="102"/>
                    </a:lnTo>
                    <a:lnTo>
                      <a:pt x="116" y="115"/>
                    </a:lnTo>
                    <a:lnTo>
                      <a:pt x="78" y="135"/>
                    </a:lnTo>
                    <a:lnTo>
                      <a:pt x="65" y="146"/>
                    </a:lnTo>
                    <a:lnTo>
                      <a:pt x="67" y="162"/>
                    </a:lnTo>
                    <a:lnTo>
                      <a:pt x="64" y="177"/>
                    </a:lnTo>
                    <a:lnTo>
                      <a:pt x="80" y="247"/>
                    </a:lnTo>
                    <a:lnTo>
                      <a:pt x="57" y="273"/>
                    </a:lnTo>
                    <a:lnTo>
                      <a:pt x="47" y="303"/>
                    </a:lnTo>
                    <a:lnTo>
                      <a:pt x="27" y="332"/>
                    </a:lnTo>
                    <a:lnTo>
                      <a:pt x="16" y="389"/>
                    </a:lnTo>
                    <a:lnTo>
                      <a:pt x="18" y="421"/>
                    </a:lnTo>
                    <a:lnTo>
                      <a:pt x="0" y="480"/>
                    </a:lnTo>
                    <a:lnTo>
                      <a:pt x="0" y="495"/>
                    </a:lnTo>
                    <a:lnTo>
                      <a:pt x="8" y="510"/>
                    </a:lnTo>
                    <a:lnTo>
                      <a:pt x="9" y="526"/>
                    </a:lnTo>
                    <a:lnTo>
                      <a:pt x="40" y="611"/>
                    </a:lnTo>
                    <a:lnTo>
                      <a:pt x="27" y="665"/>
                    </a:lnTo>
                    <a:lnTo>
                      <a:pt x="18" y="679"/>
                    </a:lnTo>
                    <a:lnTo>
                      <a:pt x="27" y="719"/>
                    </a:lnTo>
                    <a:lnTo>
                      <a:pt x="6" y="744"/>
                    </a:lnTo>
                    <a:lnTo>
                      <a:pt x="4" y="757"/>
                    </a:lnTo>
                    <a:lnTo>
                      <a:pt x="8" y="812"/>
                    </a:lnTo>
                    <a:lnTo>
                      <a:pt x="16" y="844"/>
                    </a:lnTo>
                    <a:lnTo>
                      <a:pt x="6" y="878"/>
                    </a:lnTo>
                    <a:lnTo>
                      <a:pt x="0" y="913"/>
                    </a:lnTo>
                    <a:lnTo>
                      <a:pt x="0" y="987"/>
                    </a:lnTo>
                    <a:lnTo>
                      <a:pt x="15" y="1013"/>
                    </a:lnTo>
                    <a:lnTo>
                      <a:pt x="4" y="1044"/>
                    </a:lnTo>
                    <a:lnTo>
                      <a:pt x="24" y="1105"/>
                    </a:lnTo>
                    <a:lnTo>
                      <a:pt x="27" y="1136"/>
                    </a:lnTo>
                    <a:lnTo>
                      <a:pt x="41" y="1137"/>
                    </a:lnTo>
                    <a:lnTo>
                      <a:pt x="49" y="1153"/>
                    </a:lnTo>
                    <a:lnTo>
                      <a:pt x="33" y="1153"/>
                    </a:lnTo>
                    <a:lnTo>
                      <a:pt x="46" y="1169"/>
                    </a:lnTo>
                    <a:lnTo>
                      <a:pt x="51" y="1248"/>
                    </a:lnTo>
                    <a:lnTo>
                      <a:pt x="33" y="1300"/>
                    </a:lnTo>
                    <a:lnTo>
                      <a:pt x="41" y="1331"/>
                    </a:lnTo>
                    <a:lnTo>
                      <a:pt x="40" y="1350"/>
                    </a:lnTo>
                    <a:lnTo>
                      <a:pt x="22" y="1406"/>
                    </a:lnTo>
                    <a:lnTo>
                      <a:pt x="31" y="1455"/>
                    </a:lnTo>
                    <a:lnTo>
                      <a:pt x="59" y="1447"/>
                    </a:lnTo>
                    <a:lnTo>
                      <a:pt x="78" y="1510"/>
                    </a:lnTo>
                    <a:lnTo>
                      <a:pt x="98" y="1514"/>
                    </a:lnTo>
                    <a:lnTo>
                      <a:pt x="156" y="1510"/>
                    </a:lnTo>
                    <a:lnTo>
                      <a:pt x="200" y="1520"/>
                    </a:lnTo>
                    <a:close/>
                  </a:path>
                </a:pathLst>
              </a:custGeom>
              <a:grpFill/>
              <a:ln w="952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16"/>
              <p:cNvSpPr>
                <a:spLocks/>
              </p:cNvSpPr>
              <p:nvPr/>
            </p:nvSpPr>
            <p:spPr bwMode="auto">
              <a:xfrm>
                <a:off x="6880623" y="6395903"/>
                <a:ext cx="145748" cy="184074"/>
              </a:xfrm>
              <a:custGeom>
                <a:avLst/>
                <a:gdLst/>
                <a:ahLst/>
                <a:cxnLst>
                  <a:cxn ang="0">
                    <a:pos x="17" y="136"/>
                  </a:cxn>
                  <a:cxn ang="0">
                    <a:pos x="15" y="136"/>
                  </a:cxn>
                  <a:cxn ang="0">
                    <a:pos x="38" y="146"/>
                  </a:cxn>
                  <a:cxn ang="0">
                    <a:pos x="31" y="127"/>
                  </a:cxn>
                  <a:cxn ang="0">
                    <a:pos x="55" y="124"/>
                  </a:cxn>
                  <a:cxn ang="0">
                    <a:pos x="79" y="112"/>
                  </a:cxn>
                  <a:cxn ang="0">
                    <a:pos x="114" y="106"/>
                  </a:cxn>
                  <a:cxn ang="0">
                    <a:pos x="117" y="92"/>
                  </a:cxn>
                  <a:cxn ang="0">
                    <a:pos x="96" y="94"/>
                  </a:cxn>
                  <a:cxn ang="0">
                    <a:pos x="80" y="86"/>
                  </a:cxn>
                  <a:cxn ang="0">
                    <a:pos x="26" y="48"/>
                  </a:cxn>
                  <a:cxn ang="0">
                    <a:pos x="14" y="16"/>
                  </a:cxn>
                  <a:cxn ang="0">
                    <a:pos x="0" y="0"/>
                  </a:cxn>
                  <a:cxn ang="0">
                    <a:pos x="17" y="136"/>
                  </a:cxn>
                </a:cxnLst>
                <a:rect l="0" t="0" r="r" b="b"/>
                <a:pathLst>
                  <a:path w="117" h="146">
                    <a:moveTo>
                      <a:pt x="17" y="136"/>
                    </a:moveTo>
                    <a:lnTo>
                      <a:pt x="15" y="136"/>
                    </a:lnTo>
                    <a:lnTo>
                      <a:pt x="38" y="146"/>
                    </a:lnTo>
                    <a:lnTo>
                      <a:pt x="31" y="127"/>
                    </a:lnTo>
                    <a:lnTo>
                      <a:pt x="55" y="124"/>
                    </a:lnTo>
                    <a:lnTo>
                      <a:pt x="79" y="112"/>
                    </a:lnTo>
                    <a:lnTo>
                      <a:pt x="114" y="106"/>
                    </a:lnTo>
                    <a:lnTo>
                      <a:pt x="117" y="92"/>
                    </a:lnTo>
                    <a:lnTo>
                      <a:pt x="96" y="94"/>
                    </a:lnTo>
                    <a:lnTo>
                      <a:pt x="80" y="86"/>
                    </a:lnTo>
                    <a:lnTo>
                      <a:pt x="26" y="48"/>
                    </a:lnTo>
                    <a:lnTo>
                      <a:pt x="14" y="16"/>
                    </a:lnTo>
                    <a:lnTo>
                      <a:pt x="0" y="0"/>
                    </a:lnTo>
                    <a:lnTo>
                      <a:pt x="17" y="136"/>
                    </a:lnTo>
                    <a:close/>
                  </a:path>
                </a:pathLst>
              </a:custGeom>
              <a:grpFill/>
              <a:ln w="7938" cap="flat">
                <a:solidFill>
                  <a:srgbClr val="C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152400" y="2535093"/>
            <a:ext cx="4230872" cy="3276600"/>
            <a:chOff x="2498651" y="3535749"/>
            <a:chExt cx="3773672" cy="288841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98651" y="3535749"/>
              <a:ext cx="3773672" cy="2888410"/>
            </a:xfrm>
            <a:prstGeom prst="rect">
              <a:avLst/>
            </a:prstGeom>
          </p:spPr>
        </p:pic>
        <p:grpSp>
          <p:nvGrpSpPr>
            <p:cNvPr id="14" name="9 Grupo"/>
            <p:cNvGrpSpPr/>
            <p:nvPr/>
          </p:nvGrpSpPr>
          <p:grpSpPr>
            <a:xfrm rot="222009">
              <a:off x="3647792" y="5357024"/>
              <a:ext cx="181533" cy="478473"/>
              <a:chOff x="6635218" y="4455564"/>
              <a:chExt cx="956705" cy="2124413"/>
            </a:xfrm>
            <a:solidFill>
              <a:srgbClr val="C00000"/>
            </a:solidFill>
          </p:grpSpPr>
          <p:sp>
            <p:nvSpPr>
              <p:cNvPr id="15" name="Freeform 113"/>
              <p:cNvSpPr>
                <a:spLocks/>
              </p:cNvSpPr>
              <p:nvPr/>
            </p:nvSpPr>
            <p:spPr bwMode="auto">
              <a:xfrm>
                <a:off x="6635218" y="4455564"/>
                <a:ext cx="956705" cy="1916385"/>
              </a:xfrm>
              <a:custGeom>
                <a:avLst/>
                <a:gdLst/>
                <a:ahLst/>
                <a:cxnLst>
                  <a:cxn ang="0">
                    <a:pos x="169" y="1456"/>
                  </a:cxn>
                  <a:cxn ang="0">
                    <a:pos x="209" y="1404"/>
                  </a:cxn>
                  <a:cxn ang="0">
                    <a:pos x="270" y="1275"/>
                  </a:cxn>
                  <a:cxn ang="0">
                    <a:pos x="204" y="1229"/>
                  </a:cxn>
                  <a:cxn ang="0">
                    <a:pos x="220" y="1167"/>
                  </a:cxn>
                  <a:cxn ang="0">
                    <a:pos x="263" y="1136"/>
                  </a:cxn>
                  <a:cxn ang="0">
                    <a:pos x="279" y="1067"/>
                  </a:cxn>
                  <a:cxn ang="0">
                    <a:pos x="298" y="1026"/>
                  </a:cxn>
                  <a:cxn ang="0">
                    <a:pos x="334" y="1028"/>
                  </a:cxn>
                  <a:cxn ang="0">
                    <a:pos x="278" y="1005"/>
                  </a:cxn>
                  <a:cxn ang="0">
                    <a:pos x="279" y="939"/>
                  </a:cxn>
                  <a:cxn ang="0">
                    <a:pos x="380" y="945"/>
                  </a:cxn>
                  <a:cxn ang="0">
                    <a:pos x="392" y="874"/>
                  </a:cxn>
                  <a:cxn ang="0">
                    <a:pos x="392" y="851"/>
                  </a:cxn>
                  <a:cxn ang="0">
                    <a:pos x="571" y="809"/>
                  </a:cxn>
                  <a:cxn ang="0">
                    <a:pos x="610" y="717"/>
                  </a:cxn>
                  <a:cxn ang="0">
                    <a:pos x="594" y="668"/>
                  </a:cxn>
                  <a:cxn ang="0">
                    <a:pos x="537" y="617"/>
                  </a:cxn>
                  <a:cxn ang="0">
                    <a:pos x="555" y="548"/>
                  </a:cxn>
                  <a:cxn ang="0">
                    <a:pos x="633" y="367"/>
                  </a:cxn>
                  <a:cxn ang="0">
                    <a:pos x="735" y="280"/>
                  </a:cxn>
                  <a:cxn ang="0">
                    <a:pos x="760" y="189"/>
                  </a:cxn>
                  <a:cxn ang="0">
                    <a:pos x="726" y="219"/>
                  </a:cxn>
                  <a:cxn ang="0">
                    <a:pos x="633" y="280"/>
                  </a:cxn>
                  <a:cxn ang="0">
                    <a:pos x="545" y="257"/>
                  </a:cxn>
                  <a:cxn ang="0">
                    <a:pos x="577" y="173"/>
                  </a:cxn>
                  <a:cxn ang="0">
                    <a:pos x="430" y="102"/>
                  </a:cxn>
                  <a:cxn ang="0">
                    <a:pos x="359" y="30"/>
                  </a:cxn>
                  <a:cxn ang="0">
                    <a:pos x="279" y="8"/>
                  </a:cxn>
                  <a:cxn ang="0">
                    <a:pos x="249" y="27"/>
                  </a:cxn>
                  <a:cxn ang="0">
                    <a:pos x="171" y="0"/>
                  </a:cxn>
                  <a:cxn ang="0">
                    <a:pos x="123" y="102"/>
                  </a:cxn>
                  <a:cxn ang="0">
                    <a:pos x="65" y="146"/>
                  </a:cxn>
                  <a:cxn ang="0">
                    <a:pos x="80" y="247"/>
                  </a:cxn>
                  <a:cxn ang="0">
                    <a:pos x="27" y="332"/>
                  </a:cxn>
                  <a:cxn ang="0">
                    <a:pos x="0" y="480"/>
                  </a:cxn>
                  <a:cxn ang="0">
                    <a:pos x="9" y="526"/>
                  </a:cxn>
                  <a:cxn ang="0">
                    <a:pos x="18" y="679"/>
                  </a:cxn>
                  <a:cxn ang="0">
                    <a:pos x="4" y="757"/>
                  </a:cxn>
                  <a:cxn ang="0">
                    <a:pos x="6" y="878"/>
                  </a:cxn>
                  <a:cxn ang="0">
                    <a:pos x="15" y="1013"/>
                  </a:cxn>
                  <a:cxn ang="0">
                    <a:pos x="27" y="1136"/>
                  </a:cxn>
                  <a:cxn ang="0">
                    <a:pos x="33" y="1153"/>
                  </a:cxn>
                  <a:cxn ang="0">
                    <a:pos x="33" y="1300"/>
                  </a:cxn>
                  <a:cxn ang="0">
                    <a:pos x="22" y="1406"/>
                  </a:cxn>
                  <a:cxn ang="0">
                    <a:pos x="78" y="1510"/>
                  </a:cxn>
                  <a:cxn ang="0">
                    <a:pos x="200" y="1520"/>
                  </a:cxn>
                </a:cxnLst>
                <a:rect l="0" t="0" r="r" b="b"/>
                <a:pathLst>
                  <a:path w="768" h="1520">
                    <a:moveTo>
                      <a:pt x="200" y="1520"/>
                    </a:moveTo>
                    <a:lnTo>
                      <a:pt x="186" y="1496"/>
                    </a:lnTo>
                    <a:lnTo>
                      <a:pt x="169" y="1456"/>
                    </a:lnTo>
                    <a:lnTo>
                      <a:pt x="171" y="1430"/>
                    </a:lnTo>
                    <a:lnTo>
                      <a:pt x="186" y="1414"/>
                    </a:lnTo>
                    <a:lnTo>
                      <a:pt x="209" y="1404"/>
                    </a:lnTo>
                    <a:lnTo>
                      <a:pt x="212" y="1352"/>
                    </a:lnTo>
                    <a:lnTo>
                      <a:pt x="267" y="1300"/>
                    </a:lnTo>
                    <a:lnTo>
                      <a:pt x="270" y="1275"/>
                    </a:lnTo>
                    <a:lnTo>
                      <a:pt x="267" y="1259"/>
                    </a:lnTo>
                    <a:lnTo>
                      <a:pt x="239" y="1260"/>
                    </a:lnTo>
                    <a:lnTo>
                      <a:pt x="204" y="1229"/>
                    </a:lnTo>
                    <a:lnTo>
                      <a:pt x="198" y="1205"/>
                    </a:lnTo>
                    <a:lnTo>
                      <a:pt x="209" y="1179"/>
                    </a:lnTo>
                    <a:lnTo>
                      <a:pt x="220" y="1167"/>
                    </a:lnTo>
                    <a:lnTo>
                      <a:pt x="243" y="1152"/>
                    </a:lnTo>
                    <a:lnTo>
                      <a:pt x="263" y="1151"/>
                    </a:lnTo>
                    <a:lnTo>
                      <a:pt x="263" y="1136"/>
                    </a:lnTo>
                    <a:lnTo>
                      <a:pt x="278" y="1127"/>
                    </a:lnTo>
                    <a:lnTo>
                      <a:pt x="272" y="1084"/>
                    </a:lnTo>
                    <a:lnTo>
                      <a:pt x="279" y="1067"/>
                    </a:lnTo>
                    <a:lnTo>
                      <a:pt x="304" y="1050"/>
                    </a:lnTo>
                    <a:lnTo>
                      <a:pt x="278" y="1043"/>
                    </a:lnTo>
                    <a:lnTo>
                      <a:pt x="298" y="1026"/>
                    </a:lnTo>
                    <a:lnTo>
                      <a:pt x="310" y="1042"/>
                    </a:lnTo>
                    <a:lnTo>
                      <a:pt x="331" y="1042"/>
                    </a:lnTo>
                    <a:lnTo>
                      <a:pt x="334" y="1028"/>
                    </a:lnTo>
                    <a:lnTo>
                      <a:pt x="327" y="1004"/>
                    </a:lnTo>
                    <a:lnTo>
                      <a:pt x="296" y="1018"/>
                    </a:lnTo>
                    <a:lnTo>
                      <a:pt x="278" y="1005"/>
                    </a:lnTo>
                    <a:lnTo>
                      <a:pt x="276" y="976"/>
                    </a:lnTo>
                    <a:lnTo>
                      <a:pt x="267" y="951"/>
                    </a:lnTo>
                    <a:lnTo>
                      <a:pt x="279" y="939"/>
                    </a:lnTo>
                    <a:lnTo>
                      <a:pt x="320" y="958"/>
                    </a:lnTo>
                    <a:lnTo>
                      <a:pt x="353" y="958"/>
                    </a:lnTo>
                    <a:lnTo>
                      <a:pt x="380" y="945"/>
                    </a:lnTo>
                    <a:lnTo>
                      <a:pt x="383" y="928"/>
                    </a:lnTo>
                    <a:lnTo>
                      <a:pt x="375" y="916"/>
                    </a:lnTo>
                    <a:lnTo>
                      <a:pt x="392" y="874"/>
                    </a:lnTo>
                    <a:lnTo>
                      <a:pt x="375" y="858"/>
                    </a:lnTo>
                    <a:lnTo>
                      <a:pt x="380" y="837"/>
                    </a:lnTo>
                    <a:lnTo>
                      <a:pt x="392" y="851"/>
                    </a:lnTo>
                    <a:lnTo>
                      <a:pt x="451" y="844"/>
                    </a:lnTo>
                    <a:lnTo>
                      <a:pt x="527" y="828"/>
                    </a:lnTo>
                    <a:lnTo>
                      <a:pt x="571" y="809"/>
                    </a:lnTo>
                    <a:lnTo>
                      <a:pt x="579" y="788"/>
                    </a:lnTo>
                    <a:lnTo>
                      <a:pt x="613" y="744"/>
                    </a:lnTo>
                    <a:lnTo>
                      <a:pt x="610" y="717"/>
                    </a:lnTo>
                    <a:lnTo>
                      <a:pt x="592" y="714"/>
                    </a:lnTo>
                    <a:lnTo>
                      <a:pt x="582" y="693"/>
                    </a:lnTo>
                    <a:lnTo>
                      <a:pt x="594" y="668"/>
                    </a:lnTo>
                    <a:lnTo>
                      <a:pt x="579" y="651"/>
                    </a:lnTo>
                    <a:lnTo>
                      <a:pt x="545" y="634"/>
                    </a:lnTo>
                    <a:lnTo>
                      <a:pt x="537" y="617"/>
                    </a:lnTo>
                    <a:lnTo>
                      <a:pt x="545" y="602"/>
                    </a:lnTo>
                    <a:lnTo>
                      <a:pt x="547" y="582"/>
                    </a:lnTo>
                    <a:lnTo>
                      <a:pt x="555" y="548"/>
                    </a:lnTo>
                    <a:lnTo>
                      <a:pt x="570" y="426"/>
                    </a:lnTo>
                    <a:lnTo>
                      <a:pt x="579" y="416"/>
                    </a:lnTo>
                    <a:lnTo>
                      <a:pt x="633" y="367"/>
                    </a:lnTo>
                    <a:lnTo>
                      <a:pt x="663" y="328"/>
                    </a:lnTo>
                    <a:lnTo>
                      <a:pt x="718" y="281"/>
                    </a:lnTo>
                    <a:lnTo>
                      <a:pt x="735" y="280"/>
                    </a:lnTo>
                    <a:lnTo>
                      <a:pt x="767" y="258"/>
                    </a:lnTo>
                    <a:lnTo>
                      <a:pt x="768" y="219"/>
                    </a:lnTo>
                    <a:lnTo>
                      <a:pt x="760" y="189"/>
                    </a:lnTo>
                    <a:lnTo>
                      <a:pt x="748" y="185"/>
                    </a:lnTo>
                    <a:lnTo>
                      <a:pt x="733" y="187"/>
                    </a:lnTo>
                    <a:lnTo>
                      <a:pt x="726" y="219"/>
                    </a:lnTo>
                    <a:lnTo>
                      <a:pt x="717" y="239"/>
                    </a:lnTo>
                    <a:lnTo>
                      <a:pt x="668" y="273"/>
                    </a:lnTo>
                    <a:lnTo>
                      <a:pt x="633" y="280"/>
                    </a:lnTo>
                    <a:lnTo>
                      <a:pt x="612" y="277"/>
                    </a:lnTo>
                    <a:lnTo>
                      <a:pt x="596" y="266"/>
                    </a:lnTo>
                    <a:lnTo>
                      <a:pt x="545" y="257"/>
                    </a:lnTo>
                    <a:lnTo>
                      <a:pt x="557" y="217"/>
                    </a:lnTo>
                    <a:lnTo>
                      <a:pt x="577" y="193"/>
                    </a:lnTo>
                    <a:lnTo>
                      <a:pt x="577" y="173"/>
                    </a:lnTo>
                    <a:lnTo>
                      <a:pt x="568" y="161"/>
                    </a:lnTo>
                    <a:lnTo>
                      <a:pt x="491" y="116"/>
                    </a:lnTo>
                    <a:lnTo>
                      <a:pt x="430" y="102"/>
                    </a:lnTo>
                    <a:lnTo>
                      <a:pt x="421" y="87"/>
                    </a:lnTo>
                    <a:lnTo>
                      <a:pt x="368" y="46"/>
                    </a:lnTo>
                    <a:lnTo>
                      <a:pt x="359" y="30"/>
                    </a:lnTo>
                    <a:lnTo>
                      <a:pt x="339" y="19"/>
                    </a:lnTo>
                    <a:lnTo>
                      <a:pt x="312" y="10"/>
                    </a:lnTo>
                    <a:lnTo>
                      <a:pt x="279" y="8"/>
                    </a:lnTo>
                    <a:lnTo>
                      <a:pt x="269" y="17"/>
                    </a:lnTo>
                    <a:lnTo>
                      <a:pt x="263" y="31"/>
                    </a:lnTo>
                    <a:lnTo>
                      <a:pt x="249" y="27"/>
                    </a:lnTo>
                    <a:lnTo>
                      <a:pt x="237" y="19"/>
                    </a:lnTo>
                    <a:lnTo>
                      <a:pt x="196" y="15"/>
                    </a:lnTo>
                    <a:lnTo>
                      <a:pt x="171" y="0"/>
                    </a:lnTo>
                    <a:lnTo>
                      <a:pt x="122" y="54"/>
                    </a:lnTo>
                    <a:lnTo>
                      <a:pt x="129" y="69"/>
                    </a:lnTo>
                    <a:lnTo>
                      <a:pt x="123" y="102"/>
                    </a:lnTo>
                    <a:lnTo>
                      <a:pt x="116" y="115"/>
                    </a:lnTo>
                    <a:lnTo>
                      <a:pt x="78" y="135"/>
                    </a:lnTo>
                    <a:lnTo>
                      <a:pt x="65" y="146"/>
                    </a:lnTo>
                    <a:lnTo>
                      <a:pt x="67" y="162"/>
                    </a:lnTo>
                    <a:lnTo>
                      <a:pt x="64" y="177"/>
                    </a:lnTo>
                    <a:lnTo>
                      <a:pt x="80" y="247"/>
                    </a:lnTo>
                    <a:lnTo>
                      <a:pt x="57" y="273"/>
                    </a:lnTo>
                    <a:lnTo>
                      <a:pt x="47" y="303"/>
                    </a:lnTo>
                    <a:lnTo>
                      <a:pt x="27" y="332"/>
                    </a:lnTo>
                    <a:lnTo>
                      <a:pt x="16" y="389"/>
                    </a:lnTo>
                    <a:lnTo>
                      <a:pt x="18" y="421"/>
                    </a:lnTo>
                    <a:lnTo>
                      <a:pt x="0" y="480"/>
                    </a:lnTo>
                    <a:lnTo>
                      <a:pt x="0" y="495"/>
                    </a:lnTo>
                    <a:lnTo>
                      <a:pt x="8" y="510"/>
                    </a:lnTo>
                    <a:lnTo>
                      <a:pt x="9" y="526"/>
                    </a:lnTo>
                    <a:lnTo>
                      <a:pt x="40" y="611"/>
                    </a:lnTo>
                    <a:lnTo>
                      <a:pt x="27" y="665"/>
                    </a:lnTo>
                    <a:lnTo>
                      <a:pt x="18" y="679"/>
                    </a:lnTo>
                    <a:lnTo>
                      <a:pt x="27" y="719"/>
                    </a:lnTo>
                    <a:lnTo>
                      <a:pt x="6" y="744"/>
                    </a:lnTo>
                    <a:lnTo>
                      <a:pt x="4" y="757"/>
                    </a:lnTo>
                    <a:lnTo>
                      <a:pt x="8" y="812"/>
                    </a:lnTo>
                    <a:lnTo>
                      <a:pt x="16" y="844"/>
                    </a:lnTo>
                    <a:lnTo>
                      <a:pt x="6" y="878"/>
                    </a:lnTo>
                    <a:lnTo>
                      <a:pt x="0" y="913"/>
                    </a:lnTo>
                    <a:lnTo>
                      <a:pt x="0" y="987"/>
                    </a:lnTo>
                    <a:lnTo>
                      <a:pt x="15" y="1013"/>
                    </a:lnTo>
                    <a:lnTo>
                      <a:pt x="4" y="1044"/>
                    </a:lnTo>
                    <a:lnTo>
                      <a:pt x="24" y="1105"/>
                    </a:lnTo>
                    <a:lnTo>
                      <a:pt x="27" y="1136"/>
                    </a:lnTo>
                    <a:lnTo>
                      <a:pt x="41" y="1137"/>
                    </a:lnTo>
                    <a:lnTo>
                      <a:pt x="49" y="1153"/>
                    </a:lnTo>
                    <a:lnTo>
                      <a:pt x="33" y="1153"/>
                    </a:lnTo>
                    <a:lnTo>
                      <a:pt x="46" y="1169"/>
                    </a:lnTo>
                    <a:lnTo>
                      <a:pt x="51" y="1248"/>
                    </a:lnTo>
                    <a:lnTo>
                      <a:pt x="33" y="1300"/>
                    </a:lnTo>
                    <a:lnTo>
                      <a:pt x="41" y="1331"/>
                    </a:lnTo>
                    <a:lnTo>
                      <a:pt x="40" y="1350"/>
                    </a:lnTo>
                    <a:lnTo>
                      <a:pt x="22" y="1406"/>
                    </a:lnTo>
                    <a:lnTo>
                      <a:pt x="31" y="1455"/>
                    </a:lnTo>
                    <a:lnTo>
                      <a:pt x="59" y="1447"/>
                    </a:lnTo>
                    <a:lnTo>
                      <a:pt x="78" y="1510"/>
                    </a:lnTo>
                    <a:lnTo>
                      <a:pt x="98" y="1514"/>
                    </a:lnTo>
                    <a:lnTo>
                      <a:pt x="156" y="1510"/>
                    </a:lnTo>
                    <a:lnTo>
                      <a:pt x="200" y="1520"/>
                    </a:lnTo>
                    <a:close/>
                  </a:path>
                </a:pathLst>
              </a:custGeom>
              <a:grpFill/>
              <a:ln w="952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16"/>
              <p:cNvSpPr>
                <a:spLocks/>
              </p:cNvSpPr>
              <p:nvPr/>
            </p:nvSpPr>
            <p:spPr bwMode="auto">
              <a:xfrm>
                <a:off x="6880623" y="6395903"/>
                <a:ext cx="145748" cy="184074"/>
              </a:xfrm>
              <a:custGeom>
                <a:avLst/>
                <a:gdLst/>
                <a:ahLst/>
                <a:cxnLst>
                  <a:cxn ang="0">
                    <a:pos x="17" y="136"/>
                  </a:cxn>
                  <a:cxn ang="0">
                    <a:pos x="15" y="136"/>
                  </a:cxn>
                  <a:cxn ang="0">
                    <a:pos x="38" y="146"/>
                  </a:cxn>
                  <a:cxn ang="0">
                    <a:pos x="31" y="127"/>
                  </a:cxn>
                  <a:cxn ang="0">
                    <a:pos x="55" y="124"/>
                  </a:cxn>
                  <a:cxn ang="0">
                    <a:pos x="79" y="112"/>
                  </a:cxn>
                  <a:cxn ang="0">
                    <a:pos x="114" y="106"/>
                  </a:cxn>
                  <a:cxn ang="0">
                    <a:pos x="117" y="92"/>
                  </a:cxn>
                  <a:cxn ang="0">
                    <a:pos x="96" y="94"/>
                  </a:cxn>
                  <a:cxn ang="0">
                    <a:pos x="80" y="86"/>
                  </a:cxn>
                  <a:cxn ang="0">
                    <a:pos x="26" y="48"/>
                  </a:cxn>
                  <a:cxn ang="0">
                    <a:pos x="14" y="16"/>
                  </a:cxn>
                  <a:cxn ang="0">
                    <a:pos x="0" y="0"/>
                  </a:cxn>
                  <a:cxn ang="0">
                    <a:pos x="17" y="136"/>
                  </a:cxn>
                </a:cxnLst>
                <a:rect l="0" t="0" r="r" b="b"/>
                <a:pathLst>
                  <a:path w="117" h="146">
                    <a:moveTo>
                      <a:pt x="17" y="136"/>
                    </a:moveTo>
                    <a:lnTo>
                      <a:pt x="15" y="136"/>
                    </a:lnTo>
                    <a:lnTo>
                      <a:pt x="38" y="146"/>
                    </a:lnTo>
                    <a:lnTo>
                      <a:pt x="31" y="127"/>
                    </a:lnTo>
                    <a:lnTo>
                      <a:pt x="55" y="124"/>
                    </a:lnTo>
                    <a:lnTo>
                      <a:pt x="79" y="112"/>
                    </a:lnTo>
                    <a:lnTo>
                      <a:pt x="114" y="106"/>
                    </a:lnTo>
                    <a:lnTo>
                      <a:pt x="117" y="92"/>
                    </a:lnTo>
                    <a:lnTo>
                      <a:pt x="96" y="94"/>
                    </a:lnTo>
                    <a:lnTo>
                      <a:pt x="80" y="86"/>
                    </a:lnTo>
                    <a:lnTo>
                      <a:pt x="26" y="48"/>
                    </a:lnTo>
                    <a:lnTo>
                      <a:pt x="14" y="16"/>
                    </a:lnTo>
                    <a:lnTo>
                      <a:pt x="0" y="0"/>
                    </a:lnTo>
                    <a:lnTo>
                      <a:pt x="17" y="136"/>
                    </a:lnTo>
                    <a:close/>
                  </a:path>
                </a:pathLst>
              </a:custGeom>
              <a:grpFill/>
              <a:ln w="7938" cap="flat">
                <a:solidFill>
                  <a:srgbClr val="C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481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304800"/>
            <a:ext cx="8077200" cy="6400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4000" dirty="0"/>
              <a:t>…y la inversion </a:t>
            </a:r>
            <a:r>
              <a:rPr lang="en-US" sz="4000" dirty="0" err="1"/>
              <a:t>en</a:t>
            </a:r>
            <a:r>
              <a:rPr lang="en-US" sz="4000" dirty="0"/>
              <a:t> I&amp;D </a:t>
            </a:r>
            <a:r>
              <a:rPr lang="en-US" sz="4000" dirty="0" err="1"/>
              <a:t>es</a:t>
            </a:r>
            <a:r>
              <a:rPr lang="en-US" sz="4000" dirty="0"/>
              <a:t> </a:t>
            </a:r>
            <a:r>
              <a:rPr lang="en-US" sz="4000" dirty="0" err="1"/>
              <a:t>limitada</a:t>
            </a:r>
            <a:endParaRPr lang="en-US" sz="4000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noProof="0" dirty="0"/>
          </a:p>
          <a:p>
            <a:pPr marL="51435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endParaRPr lang="en-US" noProof="0" dirty="0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393958"/>
              </p:ext>
            </p:extLst>
          </p:nvPr>
        </p:nvGraphicFramePr>
        <p:xfrm>
          <a:off x="762000" y="1219200"/>
          <a:ext cx="7772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800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304800"/>
            <a:ext cx="8077200" cy="6400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s-UY" sz="4400" dirty="0"/>
              <a:t>Al mismo tiempo, se acelera el cambio tecnológico</a:t>
            </a:r>
            <a:endParaRPr lang="es-UY" sz="4000" dirty="0"/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s-UY" sz="4000" noProof="0" dirty="0"/>
              <a:t>Mayor productividad por trabajador puede compensar el efecto envejecimiento: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s-UY" sz="3600" dirty="0"/>
              <a:t>La demografía reduce la oferta laboral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s-UY" sz="3600"/>
              <a:t>la tecnología </a:t>
            </a:r>
            <a:r>
              <a:rPr lang="es-UY" sz="3600" dirty="0"/>
              <a:t>reduce la demanda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endParaRPr lang="en-US" sz="4000" noProof="0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noProof="0" dirty="0"/>
          </a:p>
          <a:p>
            <a:pPr marL="51435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510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304800"/>
            <a:ext cx="8077200" cy="6400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s-UY" sz="4400" dirty="0"/>
              <a:t>Al mismo tiempo, se acelera el cambio tecnológico</a:t>
            </a:r>
            <a:endParaRPr lang="es-UY" sz="4000" dirty="0"/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s-UY" sz="4000" noProof="0" dirty="0"/>
              <a:t>Pero el proceso es heterogéneo, entre grupos de población (edad, educación, regiones…) y sectores de la economía</a:t>
            </a:r>
            <a:endParaRPr lang="en-US" sz="4000" noProof="0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noProof="0" dirty="0"/>
          </a:p>
          <a:p>
            <a:pPr marL="51435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0769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21815</TotalTime>
  <Words>326</Words>
  <Application>Microsoft Office PowerPoint</Application>
  <PresentationFormat>On-screen Show (4:3)</PresentationFormat>
  <Paragraphs>69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La transición demográfica avanza…</vt:lpstr>
      <vt:lpstr>… afectando la oferta en el mercado de trabajo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 resumen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años no vienen solos</dc:title>
  <dc:creator>Sara Troiano</dc:creator>
  <cp:lastModifiedBy>Rafael P. Rofman</cp:lastModifiedBy>
  <cp:revision>246</cp:revision>
  <dcterms:created xsi:type="dcterms:W3CDTF">2014-05-23T12:54:35Z</dcterms:created>
  <dcterms:modified xsi:type="dcterms:W3CDTF">2019-05-17T18:29:17Z</dcterms:modified>
</cp:coreProperties>
</file>